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4"/>
  </p:notesMasterIdLst>
  <p:sldIdLst>
    <p:sldId id="2147482811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419" autoAdjust="0"/>
    <p:restoredTop sz="94660"/>
  </p:normalViewPr>
  <p:slideViewPr>
    <p:cSldViewPr snapToGrid="0">
      <p:cViewPr varScale="1">
        <p:scale>
          <a:sx n="97" d="100"/>
          <a:sy n="97" d="100"/>
        </p:scale>
        <p:origin x="9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22112F-561A-4A87-899D-13B85EBC86AF}" type="datetimeFigureOut">
              <a:rPr lang="en-GB" smtClean="0"/>
              <a:t>08/01/2025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6DA093-8058-46B0-BAF9-79E788953B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58769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28991DC-6150-C94A-BBDA-AEB9BAA87125}" type="slidenum">
              <a:rPr kumimoji="0" lang="en-B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B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02081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D46921-64A2-8F58-0D08-2B34DCDA9FA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8084A52-2C3C-4F27-BEA2-C89702B62C5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31FDE8-E333-058B-21E8-5A48D3FFA3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FCF8B-7ECE-46EA-873F-430A3CF3F115}" type="datetimeFigureOut">
              <a:rPr lang="en-GB" smtClean="0"/>
              <a:t>08/01/2025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95C9E9-5846-F63C-29EE-70D621B5D8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D4D021-F6ED-96DF-DB39-4C5376C180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03B96-6625-4E33-A6DF-24A9899A1F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57994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4C1AC3-B833-7F6B-F465-CB9C7866E5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3EE5354-D2F6-87E5-B219-AF2777FB6D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D4E27E-4355-679C-3A2A-21B609BD5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FCF8B-7ECE-46EA-873F-430A3CF3F115}" type="datetimeFigureOut">
              <a:rPr lang="en-GB" smtClean="0"/>
              <a:t>08/01/2025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A74DD-61C0-6FCF-D9A3-A2EA6AE957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D5EA1A-1455-AC46-8795-467197DAC1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03B96-6625-4E33-A6DF-24A9899A1F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47995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F340491-8B2B-C99A-AB20-D8851FFB090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B4E8A1D-5EAE-4A3C-2CFF-C9A0456EDD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EC8038-5B27-2739-A0B7-D5868BEEE4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FCF8B-7ECE-46EA-873F-430A3CF3F115}" type="datetimeFigureOut">
              <a:rPr lang="en-GB" smtClean="0"/>
              <a:t>08/01/2025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63445D-2548-B0D2-4D40-24B81CBD06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2795E0-5AD2-F29D-5484-85DE28CC72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03B96-6625-4E33-A6DF-24A9899A1F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97696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82663"/>
            <a:ext cx="10515600" cy="460047"/>
          </a:xfrm>
        </p:spPr>
        <p:txBody>
          <a:bodyPr>
            <a:noAutofit/>
          </a:bodyPr>
          <a:lstStyle>
            <a:lvl1pPr>
              <a:defRPr sz="3200" b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58371"/>
            <a:ext cx="10515600" cy="435133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18D5F8-28E1-FC41-92E4-5D352F3745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624253" y="6592628"/>
            <a:ext cx="943495" cy="365125"/>
          </a:xfrm>
          <a:prstGeom prst="rect">
            <a:avLst/>
          </a:prstGeom>
        </p:spPr>
        <p:txBody>
          <a:bodyPr/>
          <a:lstStyle>
            <a:lvl1pPr algn="ctr">
              <a:defRPr sz="1200"/>
            </a:lvl1pPr>
          </a:lstStyle>
          <a:p>
            <a:fld id="{47D4867F-AAB8-2B49-8D95-20ED6EA9D0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3512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3">
            <a:extLst>
              <a:ext uri="{FF2B5EF4-FFF2-40B4-BE49-F238E27FC236}">
                <a16:creationId xmlns:a16="http://schemas.microsoft.com/office/drawing/2014/main" id="{3CB8CEAF-56C9-6F45-A650-DB084B88EF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624253" y="6592628"/>
            <a:ext cx="943495" cy="365125"/>
          </a:xfrm>
          <a:prstGeom prst="rect">
            <a:avLst/>
          </a:prstGeom>
        </p:spPr>
        <p:txBody>
          <a:bodyPr/>
          <a:lstStyle>
            <a:lvl1pPr algn="ctr">
              <a:defRPr sz="1200"/>
            </a:lvl1pPr>
          </a:lstStyle>
          <a:p>
            <a:fld id="{47D4867F-AAB8-2B49-8D95-20ED6EA9D0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50863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Slide Number Placeholder 3">
            <a:extLst>
              <a:ext uri="{FF2B5EF4-FFF2-40B4-BE49-F238E27FC236}">
                <a16:creationId xmlns:a16="http://schemas.microsoft.com/office/drawing/2014/main" id="{F52591ED-EFA5-C546-BE24-4A9EC33610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624253" y="6592628"/>
            <a:ext cx="943495" cy="365125"/>
          </a:xfrm>
          <a:prstGeom prst="rect">
            <a:avLst/>
          </a:prstGeom>
        </p:spPr>
        <p:txBody>
          <a:bodyPr/>
          <a:lstStyle>
            <a:lvl1pPr algn="ctr">
              <a:defRPr sz="1200"/>
            </a:lvl1pPr>
          </a:lstStyle>
          <a:p>
            <a:fld id="{47D4867F-AAB8-2B49-8D95-20ED6EA9D0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7874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FFE84F2C-C283-B343-89F5-7DBB27396E98}" type="datetimeyyyy">
              <a:rPr lang="en-GB" smtClean="0"/>
              <a:t>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47D4867F-AAB8-2B49-8D95-20ED6EA9D0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4062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2E86C54D-AE82-464C-9FEA-921B37C69A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624253" y="6592628"/>
            <a:ext cx="943495" cy="365125"/>
          </a:xfrm>
          <a:prstGeom prst="rect">
            <a:avLst/>
          </a:prstGeom>
        </p:spPr>
        <p:txBody>
          <a:bodyPr/>
          <a:lstStyle>
            <a:lvl1pPr algn="ctr">
              <a:defRPr sz="1200"/>
            </a:lvl1pPr>
          </a:lstStyle>
          <a:p>
            <a:fld id="{47D4867F-AAB8-2B49-8D95-20ED6EA9D0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05973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5624253" y="6592628"/>
            <a:ext cx="943495" cy="365125"/>
          </a:xfrm>
          <a:prstGeom prst="rect">
            <a:avLst/>
          </a:prstGeom>
        </p:spPr>
        <p:txBody>
          <a:bodyPr/>
          <a:lstStyle>
            <a:lvl1pPr algn="ctr">
              <a:defRPr sz="1200"/>
            </a:lvl1pPr>
          </a:lstStyle>
          <a:p>
            <a:fld id="{47D4867F-AAB8-2B49-8D95-20ED6EA9D0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65472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1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4669B9C5-79CD-6B4F-831F-C2FC2CED9E94}" type="datetimeyyyy">
              <a:rPr lang="en-GB" smtClean="0"/>
              <a:t>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47D4867F-AAB8-2B49-8D95-20ED6EA9D0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58926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6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1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AE31442B-CE33-2F4C-915D-6456C8DCE221}" type="datetimeyyyy">
              <a:rPr lang="en-GB" smtClean="0"/>
              <a:t>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47D4867F-AAB8-2B49-8D95-20ED6EA9D0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7056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94B6DE-93FE-AA9E-1EBC-047C4679FD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B33A22-9B3D-8D22-9829-44010CE79A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D9F317-6D56-D89D-82B8-774904B60A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FCF8B-7ECE-46EA-873F-430A3CF3F115}" type="datetimeFigureOut">
              <a:rPr lang="en-GB" smtClean="0"/>
              <a:t>08/01/2025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98F84D-9A61-8CD6-357A-B73FE4B1D7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EEA944-D76E-C132-5469-28327920B0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03B96-6625-4E33-A6DF-24A9899A1F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235177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00D37BBA-F97D-CE4C-A9C3-43F52DB3CBF5}" type="datetimeyyyy">
              <a:rPr lang="en-GB" smtClean="0"/>
              <a:t>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47D4867F-AAB8-2B49-8D95-20ED6EA9D0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87678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6"/>
            <a:ext cx="2628900" cy="5811839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6"/>
            <a:ext cx="7734300" cy="581183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C6DCC846-F8D9-3149-8B67-C82E9F2DEFCE}" type="datetimeyyyy">
              <a:rPr lang="en-GB" smtClean="0"/>
              <a:t>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47D4867F-AAB8-2B49-8D95-20ED6EA9D0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9530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71E492-DC5A-F8C6-8FF8-9720F3ECEA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BF107A7-8303-39EB-B99E-57B743C853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8D24FB-5652-9B70-7F5F-43100F05B8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FCF8B-7ECE-46EA-873F-430A3CF3F115}" type="datetimeFigureOut">
              <a:rPr lang="en-GB" smtClean="0"/>
              <a:t>08/01/2025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393B60-D6C6-12E5-CED2-2DC4886637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CE460C-4B5D-796C-574F-4465958696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03B96-6625-4E33-A6DF-24A9899A1F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49012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428881-B711-C59C-8872-D4F32A6ABC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95DC85-0208-D930-638A-1D1DD43C03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F6671BF-6835-2447-49D9-44B3BCDAFA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7C789CB-4EB0-DD26-6883-D95D47AD90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FCF8B-7ECE-46EA-873F-430A3CF3F115}" type="datetimeFigureOut">
              <a:rPr lang="en-GB" smtClean="0"/>
              <a:t>08/01/2025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5A7919-DC9F-1634-DAB1-8B5E098890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5FE0E5-ADA4-A133-0089-EFB599B407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03B96-6625-4E33-A6DF-24A9899A1F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75693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0464CA-3360-4A34-6AF7-96D9640E1B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696614-DCAB-09E7-8F99-4FA15FDAA2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BC8B1A7-3FB6-2D0F-6CD3-B958F53F4D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34DBCBB-8BC4-8061-7558-BECA203542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CDEFA39-2698-D775-103E-EB261D92B98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C9F61B5-A9DA-8CBE-675F-9BD81AA579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FCF8B-7ECE-46EA-873F-430A3CF3F115}" type="datetimeFigureOut">
              <a:rPr lang="en-GB" smtClean="0"/>
              <a:t>08/01/2025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2998388-6670-F3D0-6FA9-FC238C7B12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F334F01-E626-F755-2E68-D658A34462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03B96-6625-4E33-A6DF-24A9899A1F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90128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2D5580-041F-57EC-552E-C9AE6E7A45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073130D-F976-072B-84BF-4434C039DD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FCF8B-7ECE-46EA-873F-430A3CF3F115}" type="datetimeFigureOut">
              <a:rPr lang="en-GB" smtClean="0"/>
              <a:t>08/01/2025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AADC18B-6CD7-8230-7826-4F649BED7E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C152222-A8B8-E979-AAA7-EE1C59F6BF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03B96-6625-4E33-A6DF-24A9899A1F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92204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40484A8-8089-5159-1B9B-52930761C5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FCF8B-7ECE-46EA-873F-430A3CF3F115}" type="datetimeFigureOut">
              <a:rPr lang="en-GB" smtClean="0"/>
              <a:t>08/01/2025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1DC5BEB-E5DF-E68C-3C42-1A91937F99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9B5E5A-6638-0DBE-7310-6DF2A026CA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03B96-6625-4E33-A6DF-24A9899A1F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17551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F104B-3DE4-6659-B7FF-42ED723D43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4EC08A-A065-4FD2-A93D-8D5A8680A5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B700E47-A2C9-60BE-CB9A-ACD355F149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D42AA01-A9A5-57E9-C674-089A25262C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FCF8B-7ECE-46EA-873F-430A3CF3F115}" type="datetimeFigureOut">
              <a:rPr lang="en-GB" smtClean="0"/>
              <a:t>08/01/2025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7FDF550-E852-A578-CB70-961D9996B5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FAF8DB-72A1-8BDA-208B-D2286BF27B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03B96-6625-4E33-A6DF-24A9899A1F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45200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D38B9E-37D8-E5A2-C237-45B3AC1B29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BB349A5-6122-0EBB-6A76-854A65D449C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B88D5F7-EA0F-C935-7892-09560429CC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BFB1272-9ABB-5A77-3E4B-C0F4EA582D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FCF8B-7ECE-46EA-873F-430A3CF3F115}" type="datetimeFigureOut">
              <a:rPr lang="en-GB" smtClean="0"/>
              <a:t>08/01/2025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7110EC8-4F61-4B3F-E11D-2B2245ACD1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4B49B0A-8826-E111-CE50-37F77D3DC6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03B96-6625-4E33-A6DF-24A9899A1F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61521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18" Type="http://schemas.openxmlformats.org/officeDocument/2006/relationships/image" Target="../media/image7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image" Target="../media/image1.png"/><Relationship Id="rId17" Type="http://schemas.openxmlformats.org/officeDocument/2006/relationships/image" Target="../media/image6.png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5.png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4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C90B99A-796E-D74F-DE1C-9DCC8EBE8D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703F1E-70F4-9C24-0C71-985A0193AF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40D495-E501-2C77-3531-75B8A75228E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8CFCF8B-7ECE-46EA-873F-430A3CF3F115}" type="datetimeFigureOut">
              <a:rPr lang="en-GB" smtClean="0"/>
              <a:t>08/01/2025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063B41-E10C-444A-11EA-B4F9E3AA986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EDEC08-FB86-64F0-078E-91FE5300E1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C103B96-6625-4E33-A6DF-24A9899A1F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3626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065531"/>
            <a:ext cx="10515600" cy="4600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pic>
        <p:nvPicPr>
          <p:cNvPr id="7" name="Picture 6" descr="MEF_1000_device.png"/>
          <p:cNvPicPr>
            <a:picLocks noChangeAspect="1"/>
          </p:cNvPicPr>
          <p:nvPr userDrawn="1"/>
        </p:nvPicPr>
        <p:blipFill rotWithShape="1">
          <a:blip r:embed="rId12" cstate="email">
            <a:alphaModFix amt="2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397078"/>
          <a:stretch/>
        </p:blipFill>
        <p:spPr>
          <a:xfrm>
            <a:off x="0" y="2"/>
            <a:ext cx="9144000" cy="831273"/>
          </a:xfrm>
          <a:prstGeom prst="rect">
            <a:avLst/>
          </a:prstGeom>
        </p:spPr>
      </p:pic>
      <p:cxnSp>
        <p:nvCxnSpPr>
          <p:cNvPr id="8" name="Straight Connector 7"/>
          <p:cNvCxnSpPr/>
          <p:nvPr userDrawn="1"/>
        </p:nvCxnSpPr>
        <p:spPr>
          <a:xfrm>
            <a:off x="0" y="831273"/>
            <a:ext cx="12192000" cy="0"/>
          </a:xfrm>
          <a:prstGeom prst="line">
            <a:avLst/>
          </a:prstGeom>
          <a:ln w="28575">
            <a:gradFill flip="none" rotWithShape="1">
              <a:gsLst>
                <a:gs pos="33000">
                  <a:schemeClr val="accent5"/>
                </a:gs>
                <a:gs pos="100000">
                  <a:schemeClr val="bg2"/>
                </a:gs>
                <a:gs pos="66000">
                  <a:schemeClr val="accent3"/>
                </a:gs>
                <a:gs pos="0">
                  <a:schemeClr val="accent4"/>
                </a:gs>
              </a:gsLst>
              <a:lin ang="0" scaled="1"/>
              <a:tileRect/>
            </a:gra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Picture 8" descr="MEF_1000_LND.png"/>
          <p:cNvPicPr>
            <a:picLocks noChangeAspect="1"/>
          </p:cNvPicPr>
          <p:nvPr userDrawn="1"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826065" y="201653"/>
            <a:ext cx="3042591" cy="432048"/>
          </a:xfrm>
          <a:prstGeom prst="rect">
            <a:avLst/>
          </a:prstGeom>
        </p:spPr>
      </p:pic>
      <p:cxnSp>
        <p:nvCxnSpPr>
          <p:cNvPr id="10" name="Straight Connector 9"/>
          <p:cNvCxnSpPr/>
          <p:nvPr userDrawn="1"/>
        </p:nvCxnSpPr>
        <p:spPr>
          <a:xfrm>
            <a:off x="0" y="6597352"/>
            <a:ext cx="12192000" cy="0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11" name="Picture 10" descr="url.png"/>
          <p:cNvPicPr>
            <a:picLocks noChangeAspect="1"/>
          </p:cNvPicPr>
          <p:nvPr userDrawn="1"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05547" y="6696754"/>
            <a:ext cx="1761039" cy="70441"/>
          </a:xfrm>
          <a:prstGeom prst="rect">
            <a:avLst/>
          </a:prstGeom>
        </p:spPr>
      </p:pic>
      <p:sp>
        <p:nvSpPr>
          <p:cNvPr id="12" name="TextBox 11"/>
          <p:cNvSpPr txBox="1"/>
          <p:nvPr userDrawn="1"/>
        </p:nvSpPr>
        <p:spPr>
          <a:xfrm>
            <a:off x="50378" y="6616558"/>
            <a:ext cx="1516762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">
                <a:solidFill>
                  <a:schemeClr val="tx1"/>
                </a:solidFill>
              </a:rPr>
              <a:t>© </a:t>
            </a:r>
            <a:fld id="{02024305-1D6A-4941-9C9B-0B1A59C3F42E}" type="datetimeyyyy">
              <a:rPr lang="en-GB" sz="600" smtClean="0">
                <a:solidFill>
                  <a:schemeClr val="tx1"/>
                </a:solidFill>
              </a:rPr>
              <a:t>2025</a:t>
            </a:fld>
            <a:r>
              <a:rPr lang="en-GB" sz="600">
                <a:solidFill>
                  <a:schemeClr val="tx1"/>
                </a:solidFill>
              </a:rPr>
              <a:t> </a:t>
            </a:r>
            <a:r>
              <a:rPr lang="en-US" sz="600">
                <a:solidFill>
                  <a:schemeClr val="tx1"/>
                </a:solidFill>
              </a:rPr>
              <a:t>Mobile </a:t>
            </a:r>
            <a:r>
              <a:rPr lang="en-US" sz="700">
                <a:solidFill>
                  <a:schemeClr val="tx1"/>
                </a:solidFill>
              </a:rPr>
              <a:t>Ecosystem</a:t>
            </a:r>
            <a:r>
              <a:rPr lang="en-US" sz="600">
                <a:solidFill>
                  <a:schemeClr val="tx1"/>
                </a:solidFill>
              </a:rPr>
              <a:t> Forum Ltd</a:t>
            </a:r>
          </a:p>
        </p:txBody>
      </p:sp>
      <p:sp>
        <p:nvSpPr>
          <p:cNvPr id="13" name="Slide Number Placeholder 3">
            <a:extLst>
              <a:ext uri="{FF2B5EF4-FFF2-40B4-BE49-F238E27FC236}">
                <a16:creationId xmlns:a16="http://schemas.microsoft.com/office/drawing/2014/main" id="{B75284F8-48F6-764C-98B1-BE9546CCA8F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624253" y="6592628"/>
            <a:ext cx="943495" cy="365125"/>
          </a:xfrm>
          <a:prstGeom prst="rect">
            <a:avLst/>
          </a:prstGeom>
        </p:spPr>
        <p:txBody>
          <a:bodyPr/>
          <a:lstStyle>
            <a:lvl1pPr algn="ctr">
              <a:defRPr sz="1200"/>
            </a:lvl1pPr>
          </a:lstStyle>
          <a:p>
            <a:fld id="{47D4867F-AAB8-2B49-8D95-20ED6EA9D0A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87228D7-54FF-3B3D-2226-472CABEFBA03}"/>
              </a:ext>
            </a:extLst>
          </p:cNvPr>
          <p:cNvSpPr txBox="1"/>
          <p:nvPr userDrawn="1">
            <p:extLst>
              <p:ext uri="{1162E1C5-73C7-4A58-AE30-91384D911F3F}">
                <p184:classification xmlns:p184="http://schemas.microsoft.com/office/powerpoint/2018/4/main" val="ftr"/>
              </p:ext>
            </p:extLst>
          </p:nvPr>
        </p:nvSpPr>
        <p:spPr>
          <a:xfrm>
            <a:off x="5874512" y="6611620"/>
            <a:ext cx="477838" cy="182880"/>
          </a:xfrm>
          <a:prstGeom prst="rect">
            <a:avLst/>
          </a:prstGeom>
        </p:spPr>
        <p:txBody>
          <a:bodyPr horzOverflow="overflow" lIns="0" tIns="0" rIns="0" bIns="0">
            <a:spAutoFit/>
          </a:bodyPr>
          <a:lstStyle/>
          <a:p>
            <a:pPr algn="l"/>
            <a:r>
              <a:rPr lang="hr-HR" sz="120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PUBLIC</a:t>
            </a:r>
          </a:p>
        </p:txBody>
      </p:sp>
    </p:spTree>
    <p:extLst>
      <p:ext uri="{BB962C8B-B14F-4D97-AF65-F5344CB8AC3E}">
        <p14:creationId xmlns:p14="http://schemas.microsoft.com/office/powerpoint/2010/main" val="36025919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hf hdr="0" ftr="0"/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302676" indent="-302676" algn="l" defTabSz="914377" rtl="0" eaLnBrk="1" latinLnBrk="0" hangingPunct="1">
        <a:lnSpc>
          <a:spcPct val="90000"/>
        </a:lnSpc>
        <a:spcBef>
          <a:spcPts val="1000"/>
        </a:spcBef>
        <a:buFontTx/>
        <a:buBlip>
          <a:blip r:embed="rId15"/>
        </a:buBlip>
        <a:tabLst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19649" indent="-262460" algn="l" defTabSz="914377" rtl="0" eaLnBrk="1" latinLnBrk="0" hangingPunct="1">
        <a:lnSpc>
          <a:spcPct val="90000"/>
        </a:lnSpc>
        <a:spcBef>
          <a:spcPts val="500"/>
        </a:spcBef>
        <a:buFontTx/>
        <a:buBlip>
          <a:blip r:embed="rId16"/>
        </a:buBlip>
        <a:tabLst/>
        <a:defRPr sz="1867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Tx/>
        <a:buBlip>
          <a:blip r:embed="rId17"/>
        </a:buBlip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Tx/>
        <a:buBlip>
          <a:blip r:embed="rId18"/>
        </a:buBlip>
        <a:defRPr sz="1467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67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12" Type="http://schemas.openxmlformats.org/officeDocument/2006/relationships/image" Target="../media/image1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1.png"/><Relationship Id="rId11" Type="http://schemas.openxmlformats.org/officeDocument/2006/relationships/image" Target="../media/image16.png"/><Relationship Id="rId5" Type="http://schemas.openxmlformats.org/officeDocument/2006/relationships/image" Target="../media/image10.png"/><Relationship Id="rId10" Type="http://schemas.openxmlformats.org/officeDocument/2006/relationships/image" Target="../media/image15.png"/><Relationship Id="rId4" Type="http://schemas.openxmlformats.org/officeDocument/2006/relationships/image" Target="../media/image9.png"/><Relationship Id="rId9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C05E712-23E6-9614-2A20-AB978A8257E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9E3A0D2-EE9B-01F6-BD2A-82AF90D05C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7D4867F-AAB8-2B49-8D95-20ED6EA9D0A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9594A0AF-1D82-8242-E292-2D26D194AF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6772" y="203249"/>
            <a:ext cx="10515600" cy="460047"/>
          </a:xfrm>
        </p:spPr>
        <p:txBody>
          <a:bodyPr>
            <a:normAutofit fontScale="90000"/>
          </a:bodyPr>
          <a:lstStyle/>
          <a:p>
            <a:r>
              <a:rPr lang="en-GB" sz="2667" b="1" dirty="0">
                <a:solidFill>
                  <a:srgbClr val="0070C0"/>
                </a:solidFill>
                <a:latin typeface="Nexa Bold" panose="02000000000000000000" pitchFamily="2" charset="0"/>
              </a:rPr>
              <a:t>BRANDS: DIRECT MARKETING (</a:t>
            </a:r>
            <a:r>
              <a:rPr lang="en-GB" sz="2667" b="1" dirty="0" err="1">
                <a:solidFill>
                  <a:srgbClr val="0070C0"/>
                </a:solidFill>
                <a:latin typeface="Nexa Bold" panose="02000000000000000000" pitchFamily="2" charset="0"/>
              </a:rPr>
              <a:t>Digitaleo</a:t>
            </a:r>
            <a:r>
              <a:rPr lang="en-GB" sz="2667" b="1" dirty="0">
                <a:solidFill>
                  <a:srgbClr val="0070C0"/>
                </a:solidFill>
                <a:latin typeface="Nexa Bold" panose="02000000000000000000" pitchFamily="2" charset="0"/>
              </a:rPr>
              <a:t>)</a:t>
            </a:r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5D44029D-8A46-2303-8018-5F1DA1F31C78}"/>
              </a:ext>
            </a:extLst>
          </p:cNvPr>
          <p:cNvSpPr txBox="1">
            <a:spLocks/>
          </p:cNvSpPr>
          <p:nvPr/>
        </p:nvSpPr>
        <p:spPr>
          <a:xfrm>
            <a:off x="3198422" y="8336923"/>
            <a:ext cx="943495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ctr" defTabSz="685783" rtl="0" eaLnBrk="1" latinLnBrk="0" hangingPunct="1"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892" algn="l" defTabSz="685783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783" algn="l" defTabSz="685783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675" algn="l" defTabSz="685783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566" algn="l" defTabSz="685783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457" algn="l" defTabSz="685783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348" algn="l" defTabSz="685783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240" algn="l" defTabSz="685783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132" algn="l" defTabSz="685783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7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7D4867F-AAB8-2B49-8D95-20ED6EA9D0A4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ctr" defTabSz="68578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7" name="CuadroTexto 8">
            <a:extLst>
              <a:ext uri="{FF2B5EF4-FFF2-40B4-BE49-F238E27FC236}">
                <a16:creationId xmlns:a16="http://schemas.microsoft.com/office/drawing/2014/main" id="{032B1AB4-9D31-AD77-1588-48BDD166E960}"/>
              </a:ext>
            </a:extLst>
          </p:cNvPr>
          <p:cNvSpPr txBox="1"/>
          <p:nvPr/>
        </p:nvSpPr>
        <p:spPr>
          <a:xfrm>
            <a:off x="3150382" y="1197027"/>
            <a:ext cx="8419291" cy="5273303"/>
          </a:xfrm>
          <a:prstGeom prst="rect">
            <a:avLst/>
          </a:prstGeom>
          <a:noFill/>
        </p:spPr>
        <p:txBody>
          <a:bodyPr wrap="square" lIns="121920" tIns="60960" rIns="121920" bIns="60960" rtlCol="0" anchor="t">
            <a:spAutoFit/>
          </a:bodyPr>
          <a:lstStyle/>
          <a:p>
            <a:pPr marL="0" marR="0" lvl="0" indent="0" algn="just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Nexa Bold"/>
                <a:ea typeface="+mn-ea"/>
                <a:cs typeface="+mn-cs"/>
              </a:rPr>
              <a:t>DATE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Nexa Light"/>
                <a:ea typeface="+mn-ea"/>
                <a:cs typeface="+mn-cs"/>
              </a:rPr>
              <a:t> </a:t>
            </a: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Nexa Light" panose="02000000000000000000" pitchFamily="2" charset="0"/>
              <a:ea typeface="+mn-ea"/>
              <a:cs typeface="+mn-cs"/>
            </a:endParaRPr>
          </a:p>
          <a:p>
            <a:pPr marL="0" marR="0" lvl="0" indent="0" algn="just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Nexa Light"/>
                <a:ea typeface="+mn-ea"/>
                <a:cs typeface="+mn-cs"/>
              </a:rPr>
              <a:t>2022</a:t>
            </a:r>
          </a:p>
          <a:p>
            <a:pPr marL="0" marR="0" lvl="0" indent="0" algn="just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Nexa Light" panose="02000000000000000000" pitchFamily="2" charset="0"/>
              <a:ea typeface="+mn-ea"/>
              <a:cs typeface="+mn-cs"/>
            </a:endParaRPr>
          </a:p>
          <a:p>
            <a:pPr marL="0" marR="0" lvl="0" indent="0" algn="just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67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Nexa Light" panose="02000000000000000000" pitchFamily="2" charset="0"/>
              <a:ea typeface="+mn-ea"/>
              <a:cs typeface="+mn-cs"/>
            </a:endParaRPr>
          </a:p>
          <a:p>
            <a:pPr marL="0" marR="0" lvl="0" indent="0" algn="just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Nexa Bold"/>
                <a:ea typeface="+mn-ea"/>
                <a:cs typeface="+mn-cs"/>
              </a:rPr>
              <a:t>COUNTRIES/ OPERATORS</a:t>
            </a:r>
          </a:p>
          <a:p>
            <a:pPr marL="0" marR="0" lvl="0" indent="0" algn="just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Nexa Light"/>
                <a:ea typeface="+mn-ea"/>
                <a:cs typeface="+mn-cs"/>
              </a:rPr>
              <a:t>France, all operators</a:t>
            </a:r>
          </a:p>
          <a:p>
            <a:pPr marL="0" marR="0" lvl="0" indent="0" algn="just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67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Nexa Light" panose="02000000000000000000" pitchFamily="2" charset="0"/>
              <a:ea typeface="+mn-ea"/>
              <a:cs typeface="+mn-cs"/>
            </a:endParaRPr>
          </a:p>
          <a:p>
            <a:pPr marL="0" marR="0" lvl="0" indent="0" algn="just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Nexa Bold"/>
                <a:ea typeface="+mn-ea"/>
                <a:cs typeface="+mn-cs"/>
              </a:rPr>
              <a:t>AGGREGATOR</a:t>
            </a:r>
          </a:p>
          <a:p>
            <a:pPr marL="0" marR="0" lvl="0" indent="0" algn="just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Nexa Light"/>
                <a:ea typeface="+mn-ea"/>
                <a:cs typeface="+mn-cs"/>
              </a:rPr>
              <a:t>Infobip</a:t>
            </a:r>
          </a:p>
          <a:p>
            <a:pPr marL="0" marR="0" lvl="0" indent="0" algn="just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Nexa Light" panose="02000000000000000000" pitchFamily="2" charset="0"/>
              <a:ea typeface="+mn-ea"/>
              <a:cs typeface="+mn-cs"/>
            </a:endParaRPr>
          </a:p>
          <a:p>
            <a:pPr marL="0" marR="0" lvl="0" indent="0" algn="just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33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Nexa Bold"/>
                <a:ea typeface="+mn-ea"/>
                <a:cs typeface="+mn-cs"/>
              </a:rPr>
              <a:t>PURPOSE</a:t>
            </a:r>
            <a:r>
              <a:rPr kumimoji="0" lang="en-US" sz="1333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Nexa Bold"/>
                <a:ea typeface="+mn-ea"/>
                <a:cs typeface="+mn-cs"/>
              </a:rPr>
              <a:t> </a:t>
            </a:r>
            <a:endParaRPr kumimoji="0" lang="en-US" sz="1333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Nexa Bold" panose="02000000000000000000" pitchFamily="2" charset="0"/>
              <a:ea typeface="+mn-ea"/>
              <a:cs typeface="+mn-cs"/>
            </a:endParaRPr>
          </a:p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Nexa Light"/>
                <a:ea typeface="+mn-ea"/>
                <a:cs typeface="+mn-cs"/>
                <a:sym typeface="Wingdings" panose="05000000000000000000" pitchFamily="2" charset="2"/>
              </a:rPr>
              <a:t>Digitaleo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Nexa Light"/>
                <a:ea typeface="+mn-ea"/>
                <a:cs typeface="+mn-cs"/>
                <a:sym typeface="Wingdings" panose="05000000000000000000" pitchFamily="2" charset="2"/>
              </a:rPr>
              <a:t>, a marketing agency from France, wanted to make communication campaigns more engaging.</a:t>
            </a:r>
          </a:p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Nexa Bold"/>
                <a:ea typeface="+mn-ea"/>
                <a:cs typeface="+mn-cs"/>
              </a:rPr>
              <a:t>CALL FOR ACTION</a:t>
            </a:r>
          </a:p>
          <a:p>
            <a:pPr marL="0" marR="0" lvl="0" indent="0" algn="just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Nexa Light"/>
                <a:ea typeface="+mn-ea"/>
                <a:cs typeface="+mn-cs"/>
                <a:sym typeface="Wingdings" panose="05000000000000000000" pitchFamily="2" charset="2"/>
              </a:rPr>
              <a:t>Digitaleo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Nexa Light"/>
                <a:ea typeface="+mn-ea"/>
                <a:cs typeface="+mn-cs"/>
                <a:sym typeface="Wingdings" panose="05000000000000000000" pitchFamily="2" charset="2"/>
              </a:rPr>
              <a:t> suggested RCS Business Messaging to one of their clients, an auto retail company called 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Nexa Light"/>
                <a:ea typeface="+mn-ea"/>
                <a:cs typeface="+mn-cs"/>
                <a:sym typeface="Wingdings" panose="05000000000000000000" pitchFamily="2" charset="2"/>
              </a:rPr>
              <a:t>Bodemer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Nexa Light"/>
                <a:ea typeface="+mn-ea"/>
                <a:cs typeface="+mn-cs"/>
                <a:sym typeface="Wingdings" panose="05000000000000000000" pitchFamily="2" charset="2"/>
              </a:rPr>
              <a:t> Auto. They immediately saw the benefit of being able to send a carousel of vehicle images to their customers and then follow up with interested customers.</a:t>
            </a:r>
          </a:p>
          <a:p>
            <a:pPr marL="0" marR="0" lvl="0" indent="0" algn="just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Nexa Light"/>
                <a:ea typeface="+mn-ea"/>
                <a:cs typeface="+mn-cs"/>
                <a:sym typeface="Wingdings" panose="05000000000000000000" pitchFamily="2" charset="2"/>
              </a:rPr>
              <a:t>After the initial support from Infobip, the team at 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Nexa Light"/>
                <a:ea typeface="+mn-ea"/>
                <a:cs typeface="+mn-cs"/>
                <a:sym typeface="Wingdings" panose="05000000000000000000" pitchFamily="2" charset="2"/>
              </a:rPr>
              <a:t>Digitaleo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Nexa Light"/>
                <a:ea typeface="+mn-ea"/>
                <a:cs typeface="+mn-cs"/>
                <a:sym typeface="Wingdings" panose="05000000000000000000" pitchFamily="2" charset="2"/>
              </a:rPr>
              <a:t> took complete control of the solution and quickly started creating campaign scenarios. Together with 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Nexa Light"/>
                <a:ea typeface="+mn-ea"/>
                <a:cs typeface="+mn-cs"/>
                <a:sym typeface="Wingdings" panose="05000000000000000000" pitchFamily="2" charset="2"/>
              </a:rPr>
              <a:t>Bodemer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Nexa Light"/>
                <a:ea typeface="+mn-ea"/>
                <a:cs typeface="+mn-cs"/>
                <a:sym typeface="Wingdings" panose="05000000000000000000" pitchFamily="2" charset="2"/>
              </a:rPr>
              <a:t> Auto, they decided to target Black Friday as the ideal date to start a conversation.</a:t>
            </a:r>
          </a:p>
          <a:p>
            <a:pPr marL="0" marR="0" lvl="0" indent="0" algn="just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Nexa Light"/>
                <a:ea typeface="+mn-ea"/>
                <a:cs typeface="+mn-cs"/>
                <a:sym typeface="Wingdings" panose="05000000000000000000" pitchFamily="2" charset="2"/>
              </a:rPr>
              <a:t>When the time came, 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Nexa Light"/>
                <a:ea typeface="+mn-ea"/>
                <a:cs typeface="+mn-cs"/>
                <a:sym typeface="Wingdings" panose="05000000000000000000" pitchFamily="2" charset="2"/>
              </a:rPr>
              <a:t>Bodemer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Nexa Light"/>
                <a:ea typeface="+mn-ea"/>
                <a:cs typeface="+mn-cs"/>
                <a:sym typeface="Wingdings" panose="05000000000000000000" pitchFamily="2" charset="2"/>
              </a:rPr>
              <a:t> Auto’s customers received interactive RCS messages that showcased the vehicles with details on the Black Friday deal, and invited them to the dealerships.</a:t>
            </a:r>
          </a:p>
          <a:p>
            <a:pPr marL="0" marR="0" lvl="0" indent="0" algn="just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Nexa Light" panose="02000000000000000000" pitchFamily="2" charset="0"/>
              <a:ea typeface="+mn-ea"/>
              <a:cs typeface="+mn-cs"/>
              <a:sym typeface="Wingdings" panose="05000000000000000000" pitchFamily="2" charset="2"/>
            </a:endParaRPr>
          </a:p>
          <a:p>
            <a:pPr marL="0" marR="0" lvl="0" indent="0" algn="just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Nexa Bold"/>
                <a:ea typeface="+mn-ea"/>
                <a:cs typeface="+mn-cs"/>
              </a:rPr>
              <a:t>TARGET USERS</a:t>
            </a:r>
          </a:p>
          <a:p>
            <a:pPr marL="0" marR="0" lvl="0" indent="0" algn="just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Nexa Light"/>
                <a:ea typeface="+mn-ea"/>
                <a:cs typeface="+mn-cs"/>
                <a:sym typeface="Wingdings" panose="05000000000000000000" pitchFamily="2" charset="2"/>
              </a:rPr>
              <a:t>Bodomer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Nexa Light"/>
                <a:ea typeface="+mn-ea"/>
                <a:cs typeface="+mn-cs"/>
                <a:sym typeface="Wingdings" panose="05000000000000000000" pitchFamily="2" charset="2"/>
              </a:rPr>
              <a:t> Auto users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Nexa Light"/>
              <a:ea typeface="+mn-ea"/>
              <a:cs typeface="+mn-cs"/>
            </a:endParaRPr>
          </a:p>
          <a:p>
            <a:pPr marL="0" marR="0" lvl="0" indent="0" algn="just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Nexa Light" panose="02000000000000000000" pitchFamily="2" charset="0"/>
              <a:ea typeface="+mn-ea"/>
              <a:cs typeface="+mn-cs"/>
              <a:sym typeface="Wingdings" panose="05000000000000000000" pitchFamily="2" charset="2"/>
            </a:endParaRPr>
          </a:p>
          <a:p>
            <a:pPr marL="0" marR="0" lvl="0" indent="0" algn="just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Nexa Bold"/>
                <a:ea typeface="+mn-ea"/>
                <a:cs typeface="+mn-cs"/>
              </a:rPr>
              <a:t>KPI </a:t>
            </a: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Nexa Bold" panose="02000000000000000000" pitchFamily="2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C1B2C"/>
                </a:solidFill>
                <a:effectLst/>
                <a:uLnTx/>
                <a:uFillTx/>
                <a:latin typeface="InterVariable"/>
                <a:ea typeface="+mn-ea"/>
                <a:cs typeface="+mn-cs"/>
              </a:rPr>
              <a:t>17 times more engagement with RCS compared to SMS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C1B2C"/>
                </a:solidFill>
                <a:effectLst/>
                <a:uLnTx/>
                <a:uFillTx/>
                <a:latin typeface="InterVariable"/>
                <a:ea typeface="+mn-ea"/>
                <a:cs typeface="+mn-cs"/>
              </a:rPr>
              <a:t>Adding RCS Business Messaging to their portfolio was a success by itself for 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0C1B2C"/>
                </a:solidFill>
                <a:effectLst/>
                <a:uLnTx/>
                <a:uFillTx/>
                <a:latin typeface="InterVariable"/>
                <a:ea typeface="+mn-ea"/>
                <a:cs typeface="+mn-cs"/>
              </a:rPr>
              <a:t>Digitaleo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C1B2C"/>
                </a:solidFill>
                <a:effectLst/>
                <a:uLnTx/>
                <a:uFillTx/>
                <a:latin typeface="InterVariable"/>
                <a:ea typeface="+mn-ea"/>
                <a:cs typeface="+mn-cs"/>
              </a:rPr>
              <a:t>, as it gave them the ability to offer their clients an effective 2-way communication channel. However, in order to get the best insight into the effectiveness of RCS, 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0C1B2C"/>
                </a:solidFill>
                <a:effectLst/>
                <a:uLnTx/>
                <a:uFillTx/>
                <a:latin typeface="InterVariable"/>
                <a:ea typeface="+mn-ea"/>
                <a:cs typeface="+mn-cs"/>
              </a:rPr>
              <a:t>Digitaleo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C1B2C"/>
                </a:solidFill>
                <a:effectLst/>
                <a:uLnTx/>
                <a:uFillTx/>
                <a:latin typeface="InterVariable"/>
                <a:ea typeface="+mn-ea"/>
                <a:cs typeface="+mn-cs"/>
              </a:rPr>
              <a:t> also sent a comparative campaign through SMS.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C1B2C"/>
              </a:solidFill>
              <a:effectLst/>
              <a:uLnTx/>
              <a:uFillTx/>
              <a:latin typeface="InterVariable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C1B2C"/>
                </a:solidFill>
                <a:effectLst/>
                <a:uLnTx/>
                <a:uFillTx/>
                <a:latin typeface="InterVariable"/>
                <a:ea typeface="+mn-ea"/>
                <a:cs typeface="+mn-cs"/>
              </a:rPr>
              <a:t>After analyzing the data, they saw that the RCS campaign for 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0C1B2C"/>
                </a:solidFill>
                <a:effectLst/>
                <a:uLnTx/>
                <a:uFillTx/>
                <a:latin typeface="InterVariable"/>
                <a:ea typeface="+mn-ea"/>
                <a:cs typeface="+mn-cs"/>
              </a:rPr>
              <a:t>Bodemer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C1B2C"/>
                </a:solidFill>
                <a:effectLst/>
                <a:uLnTx/>
                <a:uFillTx/>
                <a:latin typeface="InterVariable"/>
                <a:ea typeface="+mn-ea"/>
                <a:cs typeface="+mn-cs"/>
              </a:rPr>
              <a:t> Auto had a click rate of almost 8%, while the SMS campaign click rate was less than 1%.</a:t>
            </a:r>
            <a:b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C1B2C"/>
                </a:solidFill>
                <a:effectLst/>
                <a:uLnTx/>
                <a:uFillTx/>
                <a:latin typeface="InterVariable"/>
                <a:ea typeface="+mn-ea"/>
                <a:cs typeface="+mn-cs"/>
              </a:rPr>
            </a:b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Nexa Light"/>
              <a:ea typeface="+mn-ea"/>
              <a:cs typeface="+mn-cs"/>
            </a:endParaRPr>
          </a:p>
        </p:txBody>
      </p:sp>
      <p:pic>
        <p:nvPicPr>
          <p:cNvPr id="12" name="Picture 11" descr="Shape&#10;&#10;Description automatically generated with low confidence">
            <a:extLst>
              <a:ext uri="{FF2B5EF4-FFF2-40B4-BE49-F238E27FC236}">
                <a16:creationId xmlns:a16="http://schemas.microsoft.com/office/drawing/2014/main" id="{36A94B92-13D3-9CD7-112C-3F028D45B1C3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06924" y="1349156"/>
            <a:ext cx="298787" cy="298787"/>
          </a:xfrm>
          <a:prstGeom prst="rect">
            <a:avLst/>
          </a:prstGeom>
        </p:spPr>
      </p:pic>
      <p:pic>
        <p:nvPicPr>
          <p:cNvPr id="13" name="Picture 12" descr="Shape&#10;&#10;Description automatically generated with low confidence">
            <a:extLst>
              <a:ext uri="{FF2B5EF4-FFF2-40B4-BE49-F238E27FC236}">
                <a16:creationId xmlns:a16="http://schemas.microsoft.com/office/drawing/2014/main" id="{39CD9CBD-C54E-2C35-7869-E8A8CF9B2E6F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06924" y="1835839"/>
            <a:ext cx="286059" cy="286059"/>
          </a:xfrm>
          <a:prstGeom prst="rect">
            <a:avLst/>
          </a:prstGeom>
        </p:spPr>
      </p:pic>
      <p:pic>
        <p:nvPicPr>
          <p:cNvPr id="14" name="Picture 13" descr="Shape&#10;&#10;Description automatically generated with low confidence">
            <a:extLst>
              <a:ext uri="{FF2B5EF4-FFF2-40B4-BE49-F238E27FC236}">
                <a16:creationId xmlns:a16="http://schemas.microsoft.com/office/drawing/2014/main" id="{4314DA7A-6EF7-B674-FD35-A2AD9D70142F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06924" y="2321847"/>
            <a:ext cx="286059" cy="286059"/>
          </a:xfrm>
          <a:prstGeom prst="rect">
            <a:avLst/>
          </a:prstGeom>
        </p:spPr>
      </p:pic>
      <p:pic>
        <p:nvPicPr>
          <p:cNvPr id="15" name="Picture 14" descr="Shape&#10;&#10;Description automatically generated with low confidence">
            <a:extLst>
              <a:ext uri="{FF2B5EF4-FFF2-40B4-BE49-F238E27FC236}">
                <a16:creationId xmlns:a16="http://schemas.microsoft.com/office/drawing/2014/main" id="{BFDD6BA0-D091-E15A-40C7-DC2665312984}"/>
              </a:ext>
            </a:extLst>
          </p:cNvPr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14234" y="3696142"/>
            <a:ext cx="286060" cy="286060"/>
          </a:xfrm>
          <a:prstGeom prst="rect">
            <a:avLst/>
          </a:prstGeom>
        </p:spPr>
      </p:pic>
      <p:pic>
        <p:nvPicPr>
          <p:cNvPr id="16" name="Picture 15" descr="Shape&#10;&#10;Description automatically generated with low confidence">
            <a:extLst>
              <a:ext uri="{FF2B5EF4-FFF2-40B4-BE49-F238E27FC236}">
                <a16:creationId xmlns:a16="http://schemas.microsoft.com/office/drawing/2014/main" id="{9983C144-3F33-6865-5F90-93D3513D22FB}"/>
              </a:ext>
            </a:extLst>
          </p:cNvPr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19651" y="4124837"/>
            <a:ext cx="286060" cy="286060"/>
          </a:xfrm>
          <a:prstGeom prst="rect">
            <a:avLst/>
          </a:prstGeom>
        </p:spPr>
      </p:pic>
      <p:pic>
        <p:nvPicPr>
          <p:cNvPr id="17" name="Picture 16" descr="Shape&#10;&#10;Description automatically generated with low confidence">
            <a:extLst>
              <a:ext uri="{FF2B5EF4-FFF2-40B4-BE49-F238E27FC236}">
                <a16:creationId xmlns:a16="http://schemas.microsoft.com/office/drawing/2014/main" id="{324F9EB3-717E-F8C0-7327-3CE5542A489E}"/>
              </a:ext>
            </a:extLst>
          </p:cNvPr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19651" y="4522859"/>
            <a:ext cx="294283" cy="294283"/>
          </a:xfrm>
          <a:prstGeom prst="rect">
            <a:avLst/>
          </a:prstGeom>
        </p:spPr>
      </p:pic>
      <p:pic>
        <p:nvPicPr>
          <p:cNvPr id="18" name="Picture 17" descr="Shape&#10;&#10;Description automatically generated with low confidence">
            <a:extLst>
              <a:ext uri="{FF2B5EF4-FFF2-40B4-BE49-F238E27FC236}">
                <a16:creationId xmlns:a16="http://schemas.microsoft.com/office/drawing/2014/main" id="{8952B92E-E1DE-4631-89D3-C851477C0D09}"/>
              </a:ext>
            </a:extLst>
          </p:cNvPr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06925" y="2753271"/>
            <a:ext cx="304948" cy="304948"/>
          </a:xfrm>
          <a:prstGeom prst="rect">
            <a:avLst/>
          </a:prstGeom>
        </p:spPr>
      </p:pic>
      <p:pic>
        <p:nvPicPr>
          <p:cNvPr id="3074" name="Picture 2" descr="GitHub - infobip/infobip-api-php-client: Infobip API client library in PHP  using composer.">
            <a:extLst>
              <a:ext uri="{FF2B5EF4-FFF2-40B4-BE49-F238E27FC236}">
                <a16:creationId xmlns:a16="http://schemas.microsoft.com/office/drawing/2014/main" id="{1FFA922F-8A90-0225-711E-32734F68C4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56145" y="5723434"/>
            <a:ext cx="1478175" cy="4552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DBAD7A14-3F01-DF82-6281-E0B64609A93B}"/>
              </a:ext>
            </a:extLst>
          </p:cNvPr>
          <p:cNvSpPr txBox="1"/>
          <p:nvPr/>
        </p:nvSpPr>
        <p:spPr>
          <a:xfrm>
            <a:off x="408318" y="6131776"/>
            <a:ext cx="161435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BR" sz="1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Nexa Light" panose="02000000000000000000" pitchFamily="2" charset="0"/>
                <a:ea typeface="+mn-ea"/>
                <a:cs typeface="+mn-cs"/>
              </a:rPr>
              <a:t>Source: Infobip</a:t>
            </a:r>
          </a:p>
        </p:txBody>
      </p:sp>
      <p:pic>
        <p:nvPicPr>
          <p:cNvPr id="9" name="Picture 2">
            <a:extLst>
              <a:ext uri="{FF2B5EF4-FFF2-40B4-BE49-F238E27FC236}">
                <a16:creationId xmlns:a16="http://schemas.microsoft.com/office/drawing/2014/main" id="{1F676C06-DE87-7FB5-458E-130C313F88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867231" y="1284040"/>
            <a:ext cx="1600200" cy="400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BB2116CD-59CF-FDA6-1A7C-2E19F75A119E}"/>
              </a:ext>
            </a:extLst>
          </p:cNvPr>
          <p:cNvPicPr>
            <a:picLocks noChangeAspect="1"/>
          </p:cNvPicPr>
          <p:nvPr/>
        </p:nvPicPr>
        <p:blipFill>
          <a:blip r:embed="rId1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56772" y="1684090"/>
            <a:ext cx="2252541" cy="3553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64447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1_Office Theme">
  <a:themeElements>
    <a:clrScheme name="MEF NEW">
      <a:dk1>
        <a:srgbClr val="000000"/>
      </a:dk1>
      <a:lt1>
        <a:srgbClr val="FFFFFF"/>
      </a:lt1>
      <a:dk2>
        <a:srgbClr val="0D0030"/>
      </a:dk2>
      <a:lt2>
        <a:srgbClr val="5BC2F2"/>
      </a:lt2>
      <a:accent1>
        <a:srgbClr val="F17F18"/>
      </a:accent1>
      <a:accent2>
        <a:srgbClr val="7ABD31"/>
      </a:accent2>
      <a:accent3>
        <a:srgbClr val="2397D5"/>
      </a:accent3>
      <a:accent4>
        <a:srgbClr val="20257C"/>
      </a:accent4>
      <a:accent5>
        <a:srgbClr val="185FAD"/>
      </a:accent5>
      <a:accent6>
        <a:srgbClr val="E10F74"/>
      </a:accent6>
      <a:hlink>
        <a:srgbClr val="41ADE2"/>
      </a:hlink>
      <a:folHlink>
        <a:srgbClr val="E30068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268</Words>
  <Application>Microsoft Office PowerPoint</Application>
  <PresentationFormat>Widescreen</PresentationFormat>
  <Paragraphs>30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10" baseType="lpstr">
      <vt:lpstr>Aptos</vt:lpstr>
      <vt:lpstr>Aptos Display</vt:lpstr>
      <vt:lpstr>Arial</vt:lpstr>
      <vt:lpstr>Calibri</vt:lpstr>
      <vt:lpstr>InterVariable</vt:lpstr>
      <vt:lpstr>Nexa Bold</vt:lpstr>
      <vt:lpstr>Nexa Light</vt:lpstr>
      <vt:lpstr>Office Theme</vt:lpstr>
      <vt:lpstr>1_Office Theme</vt:lpstr>
      <vt:lpstr>BRANDS: DIRECT MARKETING (Digitaleo)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Sam Hill</dc:creator>
  <cp:lastModifiedBy>Sam Hill</cp:lastModifiedBy>
  <cp:revision>6</cp:revision>
  <dcterms:created xsi:type="dcterms:W3CDTF">2025-01-08T12:04:19Z</dcterms:created>
  <dcterms:modified xsi:type="dcterms:W3CDTF">2025-01-08T12:07:06Z</dcterms:modified>
</cp:coreProperties>
</file>