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"/>
  </p:notesMasterIdLst>
  <p:sldIdLst>
    <p:sldId id="2147482814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9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2112F-561A-4A87-899D-13B85EBC86AF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DA093-8058-46B0-BAF9-79E788953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876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46921-64A2-8F58-0D08-2B34DCDA9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84A52-2C3C-4F27-BEA2-C89702B62C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1FDE8-E333-058B-21E8-5A48D3FFA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CF8B-7ECE-46EA-873F-430A3CF3F115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5C9E9-5846-F63C-29EE-70D621B5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4D021-F6ED-96DF-DB39-4C5376C18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B96-6625-4E33-A6DF-24A9899A1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799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C1AC3-B833-7F6B-F465-CB9C7866E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E5354-D2F6-87E5-B219-AF2777FB6D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4E27E-4355-679C-3A2A-21B609BD5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CF8B-7ECE-46EA-873F-430A3CF3F115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A74DD-61C0-6FCF-D9A3-A2EA6AE95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5EA1A-1455-AC46-8795-467197DA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B96-6625-4E33-A6DF-24A9899A1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799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340491-8B2B-C99A-AB20-D8851FFB0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4E8A1D-5EAE-4A3C-2CFF-C9A0456ED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C8038-5B27-2739-A0B7-D5868BEEE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CF8B-7ECE-46EA-873F-430A3CF3F115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3445D-2548-B0D2-4D40-24B81CBD0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795E0-5AD2-F29D-5484-85DE28CC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B96-6625-4E33-A6DF-24A9899A1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769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663"/>
            <a:ext cx="10515600" cy="460047"/>
          </a:xfrm>
        </p:spPr>
        <p:txBody>
          <a:bodyPr>
            <a:no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8371"/>
            <a:ext cx="10515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8D5F8-28E1-FC41-92E4-5D352F37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24253" y="6592628"/>
            <a:ext cx="94349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47D4867F-AAB8-2B49-8D95-20ED6EA9D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0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CB8CEAF-56C9-6F45-A650-DB084B88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24253" y="6592628"/>
            <a:ext cx="94349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47D4867F-AAB8-2B49-8D95-20ED6EA9D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02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52591ED-EFA5-C546-BE24-4A9EC336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24253" y="6592628"/>
            <a:ext cx="94349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47D4867F-AAB8-2B49-8D95-20ED6EA9D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8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FE84F2C-C283-B343-89F5-7DBB27396E98}" type="datetimeyyyy">
              <a:rPr lang="en-GB" smtClean="0"/>
              <a:t>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D4867F-AAB8-2B49-8D95-20ED6EA9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53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E86C54D-AE82-464C-9FEA-921B37C6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24253" y="6592628"/>
            <a:ext cx="94349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47D4867F-AAB8-2B49-8D95-20ED6EA9D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46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24253" y="6592628"/>
            <a:ext cx="94349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47D4867F-AAB8-2B49-8D95-20ED6EA9D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7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69B9C5-79CD-6B4F-831F-C2FC2CED9E94}" type="datetimeyyyy">
              <a:rPr lang="en-GB" smtClean="0"/>
              <a:t>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D4867F-AAB8-2B49-8D95-20ED6EA9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67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E31442B-CE33-2F4C-915D-6456C8DCE221}" type="datetimeyyyy">
              <a:rPr lang="en-GB" smtClean="0"/>
              <a:t>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D4867F-AAB8-2B49-8D95-20ED6EA9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4B6DE-93FE-AA9E-1EBC-047C4679F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33A22-9B3D-8D22-9829-44010CE79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9F317-6D56-D89D-82B8-774904B60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CF8B-7ECE-46EA-873F-430A3CF3F115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8F84D-9A61-8CD6-357A-B73FE4B1D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EA944-D76E-C132-5469-28327920B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B96-6625-4E33-A6DF-24A9899A1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351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D37BBA-F97D-CE4C-A9C3-43F52DB3CBF5}" type="datetimeyyyy">
              <a:rPr lang="en-GB" smtClean="0"/>
              <a:t>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D4867F-AAB8-2B49-8D95-20ED6EA9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83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DCC846-F8D9-3149-8B67-C82E9F2DEFCE}" type="datetimeyyyy">
              <a:rPr lang="en-GB" smtClean="0"/>
              <a:t>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D4867F-AAB8-2B49-8D95-20ED6EA9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1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1E492-DC5A-F8C6-8FF8-9720F3ECE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107A7-8303-39EB-B99E-57B743C85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D24FB-5652-9B70-7F5F-43100F05B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CF8B-7ECE-46EA-873F-430A3CF3F115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93B60-D6C6-12E5-CED2-2DC488663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E460C-4B5D-796C-574F-446595869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B96-6625-4E33-A6DF-24A9899A1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90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8881-B711-C59C-8872-D4F32A6AB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5DC85-0208-D930-638A-1D1DD43C0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6671BF-6835-2447-49D9-44B3BCDAF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789CB-4EB0-DD26-6883-D95D47AD9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CF8B-7ECE-46EA-873F-430A3CF3F115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A7919-DC9F-1634-DAB1-8B5E09889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FE0E5-ADA4-A133-0089-EFB599B40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B96-6625-4E33-A6DF-24A9899A1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56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464CA-3360-4A34-6AF7-96D9640E1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96614-DCAB-09E7-8F99-4FA15FDAA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C8B1A7-3FB6-2D0F-6CD3-B958F53F4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4DBCBB-8BC4-8061-7558-BECA20354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EFA39-2698-D775-103E-EB261D92B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9F61B5-A9DA-8CBE-675F-9BD81AA57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CF8B-7ECE-46EA-873F-430A3CF3F115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998388-6670-F3D0-6FA9-FC238C7B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334F01-E626-F755-2E68-D658A3446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B96-6625-4E33-A6DF-24A9899A1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01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D5580-041F-57EC-552E-C9AE6E7A4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73130D-F976-072B-84BF-4434C03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CF8B-7ECE-46EA-873F-430A3CF3F115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ADC18B-6CD7-8230-7826-4F649BED7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152222-A8B8-E979-AAA7-EE1C59F6B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B96-6625-4E33-A6DF-24A9899A1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22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0484A8-8089-5159-1B9B-52930761C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CF8B-7ECE-46EA-873F-430A3CF3F115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DC5BEB-E5DF-E68C-3C42-1A91937F9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B5E5A-6638-0DBE-7310-6DF2A026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B96-6625-4E33-A6DF-24A9899A1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755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F104B-3DE4-6659-B7FF-42ED723D4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EC08A-A065-4FD2-A93D-8D5A8680A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700E47-A2C9-60BE-CB9A-ACD355F14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2AA01-A9A5-57E9-C674-089A25262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CF8B-7ECE-46EA-873F-430A3CF3F115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FDF550-E852-A578-CB70-961D9996B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FAF8DB-72A1-8BDA-208B-D2286BF27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B96-6625-4E33-A6DF-24A9899A1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52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38B9E-37D8-E5A2-C237-45B3AC1B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349A5-6122-0EBB-6A76-854A65D449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8D5F7-EA0F-C935-7892-09560429C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B1272-9ABB-5A77-3E4B-C0F4EA582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CF8B-7ECE-46EA-873F-430A3CF3F115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110EC8-4F61-4B3F-E11D-2B2245ACD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B49B0A-8826-E111-CE50-37F77D3DC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3B96-6625-4E33-A6DF-24A9899A1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152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90B99A-796E-D74F-DE1C-9DCC8EBE8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03F1E-70F4-9C24-0C71-985A0193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0D495-E501-2C77-3531-75B8A75228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CFCF8B-7ECE-46EA-873F-430A3CF3F115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63B41-E10C-444A-11EA-B4F9E3AA98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DEC08-FB86-64F0-078E-91FE5300E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103B96-6625-4E33-A6DF-24A9899A1F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626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5531"/>
            <a:ext cx="10515600" cy="460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7" name="Picture 6" descr="MEF_1000_device.png"/>
          <p:cNvPicPr>
            <a:picLocks noChangeAspect="1"/>
          </p:cNvPicPr>
          <p:nvPr userDrawn="1"/>
        </p:nvPicPr>
        <p:blipFill rotWithShape="1">
          <a:blip r:embed="rId1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7078"/>
          <a:stretch/>
        </p:blipFill>
        <p:spPr>
          <a:xfrm>
            <a:off x="0" y="2"/>
            <a:ext cx="9144000" cy="83127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0" y="831273"/>
            <a:ext cx="12192000" cy="0"/>
          </a:xfrm>
          <a:prstGeom prst="line">
            <a:avLst/>
          </a:prstGeom>
          <a:ln w="28575">
            <a:gradFill flip="none" rotWithShape="1">
              <a:gsLst>
                <a:gs pos="33000">
                  <a:schemeClr val="accent5"/>
                </a:gs>
                <a:gs pos="100000">
                  <a:schemeClr val="bg2"/>
                </a:gs>
                <a:gs pos="66000">
                  <a:schemeClr val="accent3"/>
                </a:gs>
                <a:gs pos="0">
                  <a:schemeClr val="accent4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MEF_1000_LND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6065" y="201653"/>
            <a:ext cx="3042591" cy="43204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6597352"/>
            <a:ext cx="12192000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1" name="Picture 10" descr="url.pn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5547" y="6696754"/>
            <a:ext cx="1761039" cy="7044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50378" y="6616558"/>
            <a:ext cx="151676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>
                <a:solidFill>
                  <a:schemeClr val="tx1"/>
                </a:solidFill>
              </a:rPr>
              <a:t>© </a:t>
            </a:r>
            <a:fld id="{02024305-1D6A-4941-9C9B-0B1A59C3F42E}" type="datetimeyyyy">
              <a:rPr lang="en-GB" sz="600" smtClean="0">
                <a:solidFill>
                  <a:schemeClr val="tx1"/>
                </a:solidFill>
              </a:rPr>
              <a:t>2025</a:t>
            </a:fld>
            <a:r>
              <a:rPr lang="en-GB" sz="600">
                <a:solidFill>
                  <a:schemeClr val="tx1"/>
                </a:solidFill>
              </a:rPr>
              <a:t> </a:t>
            </a:r>
            <a:r>
              <a:rPr lang="en-US" sz="600">
                <a:solidFill>
                  <a:schemeClr val="tx1"/>
                </a:solidFill>
              </a:rPr>
              <a:t>Mobile </a:t>
            </a:r>
            <a:r>
              <a:rPr lang="en-US" sz="700">
                <a:solidFill>
                  <a:schemeClr val="tx1"/>
                </a:solidFill>
              </a:rPr>
              <a:t>Ecosystem</a:t>
            </a:r>
            <a:r>
              <a:rPr lang="en-US" sz="600">
                <a:solidFill>
                  <a:schemeClr val="tx1"/>
                </a:solidFill>
              </a:rPr>
              <a:t> Forum Ltd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B75284F8-48F6-764C-98B1-BE9546CCA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24253" y="6592628"/>
            <a:ext cx="94349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47D4867F-AAB8-2B49-8D95-20ED6EA9D0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228D7-54FF-3B3D-2226-472CABEFBA0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74512" y="6611620"/>
            <a:ext cx="47783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hr-HR" sz="12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93129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02676" indent="-302676" algn="l" defTabSz="914377" rtl="0" eaLnBrk="1" latinLnBrk="0" hangingPunct="1">
        <a:lnSpc>
          <a:spcPct val="90000"/>
        </a:lnSpc>
        <a:spcBef>
          <a:spcPts val="1000"/>
        </a:spcBef>
        <a:buFontTx/>
        <a:buBlip>
          <a:blip r:embed="rId15"/>
        </a:buBlip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649" indent="-262460" algn="l" defTabSz="914377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tabLst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Tx/>
        <a:buBlip>
          <a:blip r:embed="rId17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Tx/>
        <a:buBlip>
          <a:blip r:embed="rId18"/>
        </a:buBlip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3EFCB-7602-94E9-D15E-0F597AB16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BEFA0-5D69-6390-EFD6-68BF534D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D4867F-AAB8-2B49-8D95-20ED6EA9D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AB783E0-9C8E-D10C-A163-4D49954BC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72" y="203249"/>
            <a:ext cx="10515600" cy="460047"/>
          </a:xfrm>
        </p:spPr>
        <p:txBody>
          <a:bodyPr>
            <a:normAutofit fontScale="90000"/>
          </a:bodyPr>
          <a:lstStyle/>
          <a:p>
            <a:r>
              <a:rPr lang="en-GB" sz="2667" b="1" dirty="0">
                <a:solidFill>
                  <a:srgbClr val="0070C0"/>
                </a:solidFill>
                <a:latin typeface="Nexa Bold" panose="02000000000000000000" pitchFamily="2" charset="0"/>
              </a:rPr>
              <a:t>BRANDS: EDUCATIONAL MARKETING (</a:t>
            </a:r>
            <a:r>
              <a:rPr lang="en-GB" sz="2667" b="1" dirty="0" err="1">
                <a:solidFill>
                  <a:srgbClr val="0070C0"/>
                </a:solidFill>
                <a:latin typeface="Nexa Bold" panose="02000000000000000000" pitchFamily="2" charset="0"/>
              </a:rPr>
              <a:t>Covea</a:t>
            </a:r>
            <a:r>
              <a:rPr lang="en-GB" sz="2667" b="1" dirty="0">
                <a:solidFill>
                  <a:srgbClr val="0070C0"/>
                </a:solidFill>
                <a:latin typeface="Nexa Bold" panose="02000000000000000000" pitchFamily="2" charset="0"/>
              </a:rPr>
              <a:t>)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4A6BC31-542D-A116-F44D-B2563DF8B3CB}"/>
              </a:ext>
            </a:extLst>
          </p:cNvPr>
          <p:cNvSpPr txBox="1">
            <a:spLocks/>
          </p:cNvSpPr>
          <p:nvPr/>
        </p:nvSpPr>
        <p:spPr>
          <a:xfrm>
            <a:off x="3198422" y="8336923"/>
            <a:ext cx="9434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685783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D4867F-AAB8-2B49-8D95-20ED6EA9D0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uadroTexto 8">
            <a:extLst>
              <a:ext uri="{FF2B5EF4-FFF2-40B4-BE49-F238E27FC236}">
                <a16:creationId xmlns:a16="http://schemas.microsoft.com/office/drawing/2014/main" id="{209B06E2-D100-3805-F8F2-30BC28484A3B}"/>
              </a:ext>
            </a:extLst>
          </p:cNvPr>
          <p:cNvSpPr txBox="1"/>
          <p:nvPr/>
        </p:nvSpPr>
        <p:spPr>
          <a:xfrm>
            <a:off x="3150382" y="1197027"/>
            <a:ext cx="8419291" cy="527330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exa Bold"/>
                <a:ea typeface="+mn-ea"/>
                <a:cs typeface="+mn-cs"/>
              </a:rPr>
              <a:t>DATE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xa Light"/>
                <a:ea typeface="+mn-ea"/>
                <a:cs typeface="+mn-cs"/>
              </a:rPr>
              <a:t> 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xa Light" panose="02000000000000000000" pitchFamily="2" charset="0"/>
              <a:ea typeface="+mn-ea"/>
              <a:cs typeface="+mn-cs"/>
            </a:endParaRP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xa Light"/>
                <a:ea typeface="+mn-ea"/>
                <a:cs typeface="+mn-cs"/>
              </a:rPr>
              <a:t>2021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xa Light" panose="02000000000000000000" pitchFamily="2" charset="0"/>
              <a:ea typeface="+mn-ea"/>
              <a:cs typeface="+mn-cs"/>
            </a:endParaRP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xa Light" panose="02000000000000000000" pitchFamily="2" charset="0"/>
              <a:ea typeface="+mn-ea"/>
              <a:cs typeface="+mn-cs"/>
            </a:endParaRP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exa Bold"/>
                <a:ea typeface="+mn-ea"/>
                <a:cs typeface="+mn-cs"/>
              </a:rPr>
              <a:t>COUNTRIES/ OPERATORS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xa Light"/>
                <a:ea typeface="+mn-ea"/>
                <a:cs typeface="+mn-cs"/>
              </a:rPr>
              <a:t>France, all operators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xa Light" panose="02000000000000000000" pitchFamily="2" charset="0"/>
              <a:ea typeface="+mn-ea"/>
              <a:cs typeface="+mn-cs"/>
            </a:endParaRP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exa Bold"/>
                <a:ea typeface="+mn-ea"/>
                <a:cs typeface="+mn-cs"/>
              </a:rPr>
              <a:t>AGGREGATOR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xa Light"/>
                <a:ea typeface="+mn-ea"/>
                <a:cs typeface="+mn-cs"/>
              </a:rPr>
              <a:t>Infobip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xa Light" panose="02000000000000000000" pitchFamily="2" charset="0"/>
              <a:ea typeface="+mn-ea"/>
              <a:cs typeface="+mn-cs"/>
            </a:endParaRP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exa Bold"/>
                <a:ea typeface="+mn-ea"/>
                <a:cs typeface="+mn-cs"/>
              </a:rPr>
              <a:t>PURPOSE</a:t>
            </a: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xa Bold"/>
                <a:ea typeface="+mn-ea"/>
                <a:cs typeface="+mn-cs"/>
              </a:rPr>
              <a:t> </a:t>
            </a:r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xa Bold" panose="02000000000000000000" pitchFamily="2" charset="0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xa Light"/>
                <a:ea typeface="+mn-ea"/>
                <a:cs typeface="+mn-cs"/>
                <a:sym typeface="Wingdings" panose="05000000000000000000" pitchFamily="2" charset="2"/>
              </a:rPr>
              <a:t>Move from transactional to conversational communication channels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xa Light"/>
                <a:ea typeface="+mn-ea"/>
                <a:cs typeface="+mn-cs"/>
                <a:sym typeface="Wingdings" panose="05000000000000000000" pitchFamily="2" charset="2"/>
              </a:rPr>
              <a:t>Make the messaging around their retirement products more attractive to existing and prospective customers 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exa Bold"/>
                <a:ea typeface="+mn-ea"/>
                <a:cs typeface="+mn-cs"/>
              </a:rPr>
              <a:t>CALL FOR 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1B2C"/>
                </a:solidFill>
                <a:effectLst/>
                <a:uLnTx/>
                <a:uFillTx/>
                <a:latin typeface="InterVariable"/>
                <a:ea typeface="+mn-ea"/>
                <a:cs typeface="+mn-cs"/>
              </a:rPr>
              <a:t>The interactive quiz over RCS was setup via our customer engagement solution Moments that triggered the questions based on customer intent and replies.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xa Light" panose="02000000000000000000" pitchFamily="2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exa Bold"/>
                <a:ea typeface="+mn-ea"/>
                <a:cs typeface="+mn-cs"/>
              </a:rPr>
              <a:t>TARGET USERS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xa Light"/>
                <a:ea typeface="+mn-ea"/>
                <a:cs typeface="+mn-cs"/>
                <a:sym typeface="Wingdings" panose="05000000000000000000" pitchFamily="2" charset="2"/>
              </a:rPr>
              <a:t>Covea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xa Light"/>
                <a:ea typeface="+mn-ea"/>
                <a:cs typeface="+mn-cs"/>
                <a:sym typeface="Wingdings" panose="05000000000000000000" pitchFamily="2" charset="2"/>
              </a:rPr>
              <a:t> users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xa Light"/>
              <a:ea typeface="+mn-ea"/>
              <a:cs typeface="+mn-cs"/>
            </a:endParaRP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xa Light" panose="02000000000000000000" pitchFamily="2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exa Bold"/>
                <a:ea typeface="+mn-ea"/>
                <a:cs typeface="+mn-cs"/>
              </a:rPr>
              <a:t>KPI 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exa Bold" panose="020000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1B2C"/>
                </a:solidFill>
                <a:effectLst/>
                <a:uLnTx/>
                <a:uFillTx/>
                <a:latin typeface="InterVariable"/>
                <a:ea typeface="+mn-ea"/>
                <a:cs typeface="+mn-cs"/>
              </a:rPr>
              <a:t>The campaign targeted 15,000 customers, of which 20% were reached via RCS. The omnichannel setup ensured that undelivered RCS messages were sent via SMS, and for customers that didn’t have a mobile number an Email was sent. This ensured high deliverability of messages.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1B2C"/>
              </a:solidFill>
              <a:effectLst/>
              <a:uLnTx/>
              <a:uFillTx/>
              <a:latin typeface="InterVariabl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1B2C"/>
                </a:solidFill>
                <a:effectLst/>
                <a:uLnTx/>
                <a:uFillTx/>
                <a:latin typeface="InterVariable"/>
                <a:ea typeface="+mn-ea"/>
                <a:cs typeface="+mn-cs"/>
              </a:rPr>
              <a:t>A similar campaign in 2020 over Email resulted in a 44.74% open rate and a conversion rate of only 0.05%. While Email worked well for transactional communications when it comes to lead generation, a conversational experience across the entire customer journey delivered better results.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1B2C"/>
              </a:solidFill>
              <a:effectLst/>
              <a:uLnTx/>
              <a:uFillTx/>
              <a:latin typeface="InterVariabl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1B2C"/>
                </a:solidFill>
                <a:effectLst/>
                <a:uLnTx/>
                <a:uFillTx/>
                <a:latin typeface="InterVariable"/>
                <a:ea typeface="+mn-ea"/>
                <a:cs typeface="+mn-cs"/>
              </a:rPr>
              <a:t>With an objective of nurturing leads, Life Insurance Department at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C1B2C"/>
                </a:solidFill>
                <a:effectLst/>
                <a:uLnTx/>
                <a:uFillTx/>
                <a:latin typeface="InterVariable"/>
                <a:ea typeface="+mn-ea"/>
                <a:cs typeface="+mn-cs"/>
              </a:rPr>
              <a:t>Covéa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1B2C"/>
                </a:solidFill>
                <a:effectLst/>
                <a:uLnTx/>
                <a:uFillTx/>
                <a:latin typeface="InterVariable"/>
                <a:ea typeface="+mn-ea"/>
                <a:cs typeface="+mn-cs"/>
              </a:rPr>
              <a:t> Group saw an increased conversion rate via RCS’s conversational experience – with 11% of customers asking for a call back and only one unsubscribe request.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1B2C"/>
                </a:solidFill>
                <a:effectLst/>
                <a:uLnTx/>
                <a:uFillTx/>
                <a:latin typeface="InterVariable"/>
                <a:ea typeface="+mn-ea"/>
                <a:cs typeface="+mn-cs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xa Light"/>
              <a:ea typeface="+mn-ea"/>
              <a:cs typeface="+mn-cs"/>
            </a:endParaRP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1651F537-3375-3046-F298-72BD85534B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924" y="1349156"/>
            <a:ext cx="298787" cy="298787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AF88A72A-868B-EAB3-7403-CDBF40D63B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924" y="1835839"/>
            <a:ext cx="286059" cy="286059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AAB9C73C-2CDE-B3E4-5F63-3B53C903AD4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924" y="2321847"/>
            <a:ext cx="286059" cy="286059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D0D5F1D3-4FEE-4F4C-EDE0-D5F8EE53BA1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234" y="3696142"/>
            <a:ext cx="286060" cy="286060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A0FDE533-6E08-0F40-FA05-182C14C3503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651" y="4124837"/>
            <a:ext cx="286060" cy="286060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91706484-BD36-C6D6-2EA6-037934C193A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651" y="4522859"/>
            <a:ext cx="294283" cy="294283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2FF39F8D-8751-A58B-65CA-56FA623639A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925" y="2753271"/>
            <a:ext cx="304948" cy="304948"/>
          </a:xfrm>
          <a:prstGeom prst="rect">
            <a:avLst/>
          </a:prstGeom>
        </p:spPr>
      </p:pic>
      <p:pic>
        <p:nvPicPr>
          <p:cNvPr id="3074" name="Picture 2" descr="GitHub - infobip/infobip-api-php-client: Infobip API client library in PHP  using composer.">
            <a:extLst>
              <a:ext uri="{FF2B5EF4-FFF2-40B4-BE49-F238E27FC236}">
                <a16:creationId xmlns:a16="http://schemas.microsoft.com/office/drawing/2014/main" id="{C1A6C66B-FE8E-FD02-CD27-71CA01B41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300" y="5734427"/>
            <a:ext cx="1478175" cy="45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4D2F23F-4D28-209A-1F38-D2FF2AC84875}"/>
              </a:ext>
            </a:extLst>
          </p:cNvPr>
          <p:cNvSpPr txBox="1"/>
          <p:nvPr/>
        </p:nvSpPr>
        <p:spPr>
          <a:xfrm>
            <a:off x="447210" y="6189684"/>
            <a:ext cx="1614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exa Light" panose="02000000000000000000" pitchFamily="2" charset="0"/>
                <a:ea typeface="+mn-ea"/>
                <a:cs typeface="+mn-cs"/>
              </a:rPr>
              <a:t>Source: Infobip</a:t>
            </a:r>
          </a:p>
        </p:txBody>
      </p:sp>
      <p:pic>
        <p:nvPicPr>
          <p:cNvPr id="8" name="Vidéo parcours RCS_campagne Mavy octobre 2021">
            <a:hlinkClick r:id="" action="ppaction://media"/>
            <a:extLst>
              <a:ext uri="{FF2B5EF4-FFF2-40B4-BE49-F238E27FC236}">
                <a16:creationId xmlns:a16="http://schemas.microsoft.com/office/drawing/2014/main" id="{D7919D19-FDDB-6C4E-38A3-1CE4606815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1723" y="1132080"/>
            <a:ext cx="2065509" cy="4361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4A42F29-63E2-E49A-6943-32D747CAE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0218" y="1197027"/>
            <a:ext cx="900782" cy="71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94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6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MEF NEW">
      <a:dk1>
        <a:srgbClr val="000000"/>
      </a:dk1>
      <a:lt1>
        <a:srgbClr val="FFFFFF"/>
      </a:lt1>
      <a:dk2>
        <a:srgbClr val="0D0030"/>
      </a:dk2>
      <a:lt2>
        <a:srgbClr val="5BC2F2"/>
      </a:lt2>
      <a:accent1>
        <a:srgbClr val="F17F18"/>
      </a:accent1>
      <a:accent2>
        <a:srgbClr val="7ABD31"/>
      </a:accent2>
      <a:accent3>
        <a:srgbClr val="2397D5"/>
      </a:accent3>
      <a:accent4>
        <a:srgbClr val="20257C"/>
      </a:accent4>
      <a:accent5>
        <a:srgbClr val="185FAD"/>
      </a:accent5>
      <a:accent6>
        <a:srgbClr val="E10F74"/>
      </a:accent6>
      <a:hlink>
        <a:srgbClr val="41ADE2"/>
      </a:hlink>
      <a:folHlink>
        <a:srgbClr val="E3006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214</Words>
  <Application>Microsoft Office PowerPoint</Application>
  <PresentationFormat>Widescreen</PresentationFormat>
  <Paragraphs>29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InterVariable</vt:lpstr>
      <vt:lpstr>Nexa Bold</vt:lpstr>
      <vt:lpstr>Nexa Light</vt:lpstr>
      <vt:lpstr>Office Theme</vt:lpstr>
      <vt:lpstr>1_Office Theme</vt:lpstr>
      <vt:lpstr>BRANDS: EDUCATIONAL MARKETING (Covea)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 Hill</dc:creator>
  <cp:lastModifiedBy>Sam Hill</cp:lastModifiedBy>
  <cp:revision>7</cp:revision>
  <dcterms:created xsi:type="dcterms:W3CDTF">2025-01-08T12:04:19Z</dcterms:created>
  <dcterms:modified xsi:type="dcterms:W3CDTF">2025-01-08T12:07:24Z</dcterms:modified>
</cp:coreProperties>
</file>