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14748281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6921-64A2-8F58-0D08-2B34DCDA9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84A52-2C3C-4F27-BEA2-C89702B62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1FDE8-E333-058B-21E8-5A48D3FF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5C9E9-5846-F63C-29EE-70D621B5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D021-F6ED-96DF-DB39-4C5376C1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9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C1AC3-B833-7F6B-F465-CB9C7866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E5354-D2F6-87E5-B219-AF2777FB6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E27E-4355-679C-3A2A-21B609BD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A74DD-61C0-6FCF-D9A3-A2EA6AE9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EA1A-1455-AC46-8795-467197DA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9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40491-8B2B-C99A-AB20-D8851FFB0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E8A1D-5EAE-4A3C-2CFF-C9A0456ED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C8038-5B27-2739-A0B7-D5868BEE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445D-2548-B0D2-4D40-24B81CBD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795E0-5AD2-F29D-5484-85DE28CC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6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663"/>
            <a:ext cx="10515600" cy="460047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8371"/>
            <a:ext cx="10515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8D5F8-28E1-FC41-92E4-5D352F37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28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CB8CEAF-56C9-6F45-A650-DB084B88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57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52591ED-EFA5-C546-BE24-4A9EC336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62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FE84F2C-C283-B343-89F5-7DBB27396E98}" type="datetimeyyyy">
              <a:rPr lang="en-GB" smtClean="0"/>
              <a:t>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23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E86C54D-AE82-464C-9FEA-921B37C6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05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669B9C5-79CD-6B4F-831F-C2FC2CED9E94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67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E31442B-CE33-2F4C-915D-6456C8DCE221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7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B6DE-93FE-AA9E-1EBC-047C4679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3A22-9B3D-8D22-9829-44010CE79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F317-6D56-D89D-82B8-774904B6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8F84D-9A61-8CD6-357A-B73FE4B1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A944-D76E-C132-5469-28327920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5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0D37BBA-F97D-CE4C-A9C3-43F52DB3CBF5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097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6DCC846-F8D9-3149-8B67-C82E9F2DEFCE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3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E492-DC5A-F8C6-8FF8-9720F3EC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07A7-8303-39EB-B99E-57B743C8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D24FB-5652-9B70-7F5F-43100F05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3B60-D6C6-12E5-CED2-2DC48866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E460C-4B5D-796C-574F-44659586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0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8881-B711-C59C-8872-D4F32A6AB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5DC85-0208-D930-638A-1D1DD43C0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671BF-6835-2447-49D9-44B3BCDAF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789CB-4EB0-DD26-6883-D95D47AD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A7919-DC9F-1634-DAB1-8B5E0988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FE0E5-ADA4-A133-0089-EFB599B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4CA-3360-4A34-6AF7-96D9640E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96614-DCAB-09E7-8F99-4FA15FDA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8B1A7-3FB6-2D0F-6CD3-B958F53F4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4DBCBB-8BC4-8061-7558-BECA20354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EFA39-2698-D775-103E-EB261D92B9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F61B5-A9DA-8CBE-675F-9BD81AA5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98388-6670-F3D0-6FA9-FC238C7B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34F01-E626-F755-2E68-D658A344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1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5580-041F-57EC-552E-C9AE6E7A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3130D-F976-072B-84BF-4434C039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DC18B-6CD7-8230-7826-4F649BED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52222-A8B8-E979-AAA7-EE1C59F6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2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0484A8-8089-5159-1B9B-52930761C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DC5BEB-E5DF-E68C-3C42-1A91937F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B5E5A-6638-0DBE-7310-6DF2A026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104B-3DE4-6659-B7FF-42ED723D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EC08A-A065-4FD2-A93D-8D5A8680A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00E47-A2C9-60BE-CB9A-ACD355F14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2AA01-A9A5-57E9-C674-089A2526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DF550-E852-A578-CB70-961D9996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AF8DB-72A1-8BDA-208B-D2286BF2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38B9E-37D8-E5A2-C237-45B3AC1B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349A5-6122-0EBB-6A76-854A65D44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8D5F7-EA0F-C935-7892-09560429C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B1272-9ABB-5A77-3E4B-C0F4EA58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10EC8-4F61-4B3F-E11D-2B2245AC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49B0A-8826-E111-CE50-37F77D3D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5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90B99A-796E-D74F-DE1C-9DCC8EBE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03F1E-70F4-9C24-0C71-985A0193A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0D495-E501-2C77-3531-75B8A75228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63B41-E10C-444A-11EA-B4F9E3AA9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DEC08-FB86-64F0-078E-91FE5300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62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5531"/>
            <a:ext cx="10515600" cy="460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 descr="MEF_1000_device.png"/>
          <p:cNvPicPr>
            <a:picLocks noChangeAspect="1"/>
          </p:cNvPicPr>
          <p:nvPr userDrawn="1"/>
        </p:nvPicPr>
        <p:blipFill rotWithShape="1">
          <a:blip r:embed="rId1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7078"/>
          <a:stretch/>
        </p:blipFill>
        <p:spPr>
          <a:xfrm>
            <a:off x="0" y="2"/>
            <a:ext cx="9144000" cy="831273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831273"/>
            <a:ext cx="12192000" cy="0"/>
          </a:xfrm>
          <a:prstGeom prst="line">
            <a:avLst/>
          </a:prstGeom>
          <a:ln w="28575">
            <a:gradFill flip="none" rotWithShape="1">
              <a:gsLst>
                <a:gs pos="33000">
                  <a:schemeClr val="accent5"/>
                </a:gs>
                <a:gs pos="100000">
                  <a:schemeClr val="bg2"/>
                </a:gs>
                <a:gs pos="66000">
                  <a:schemeClr val="accent3"/>
                </a:gs>
                <a:gs pos="0">
                  <a:schemeClr val="accent4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MEF_1000_LND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065" y="201653"/>
            <a:ext cx="3042591" cy="43204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6597352"/>
            <a:ext cx="12192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1" name="Picture 10" descr="url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5547" y="6696754"/>
            <a:ext cx="1761039" cy="7044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0378" y="6616558"/>
            <a:ext cx="15167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>
                <a:solidFill>
                  <a:schemeClr val="tx1"/>
                </a:solidFill>
              </a:rPr>
              <a:t>© </a:t>
            </a:r>
            <a:fld id="{02024305-1D6A-4941-9C9B-0B1A59C3F42E}" type="datetimeyyyy">
              <a:rPr lang="en-GB" sz="600" smtClean="0">
                <a:solidFill>
                  <a:schemeClr val="tx1"/>
                </a:solidFill>
              </a:rPr>
              <a:t>2025</a:t>
            </a:fld>
            <a:r>
              <a:rPr lang="en-GB" sz="600">
                <a:solidFill>
                  <a:schemeClr val="tx1"/>
                </a:solidFill>
              </a:rPr>
              <a:t> </a:t>
            </a:r>
            <a:r>
              <a:rPr lang="en-US" sz="600">
                <a:solidFill>
                  <a:schemeClr val="tx1"/>
                </a:solidFill>
              </a:rPr>
              <a:t>Mobile </a:t>
            </a:r>
            <a:r>
              <a:rPr lang="en-US" sz="700">
                <a:solidFill>
                  <a:schemeClr val="tx1"/>
                </a:solidFill>
              </a:rPr>
              <a:t>Ecosystem</a:t>
            </a:r>
            <a:r>
              <a:rPr lang="en-US" sz="600">
                <a:solidFill>
                  <a:schemeClr val="tx1"/>
                </a:solidFill>
              </a:rPr>
              <a:t> Forum Ltd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B75284F8-48F6-764C-98B1-BE9546CCA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7228D7-54FF-3B3D-2226-472CABEFBA0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74512" y="6611620"/>
            <a:ext cx="47783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hr-HR" sz="12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64993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02676" indent="-302676" algn="l" defTabSz="914377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649" indent="-262460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tabLst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8"/>
        </a:buBlip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hyperlink" Target="https://www.infobip.com/docs/use-cases/share-promotional-offers-via-rcs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226B7-AE4E-B916-9305-365F6171A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8FC8A4-7A57-238B-8816-F6B527DE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4A610AE-C2F5-CF8A-FD46-7A99EC72C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72" y="203249"/>
            <a:ext cx="10515600" cy="460047"/>
          </a:xfrm>
        </p:spPr>
        <p:txBody>
          <a:bodyPr>
            <a:normAutofit fontScale="90000"/>
          </a:bodyPr>
          <a:lstStyle/>
          <a:p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BRANDS: DIRECT MARKETING (</a:t>
            </a:r>
            <a:r>
              <a:rPr lang="en-GB" sz="2667" b="1" dirty="0" err="1">
                <a:solidFill>
                  <a:srgbClr val="0070C0"/>
                </a:solidFill>
                <a:latin typeface="Nexa Bold" panose="02000000000000000000" pitchFamily="2" charset="0"/>
              </a:rPr>
              <a:t>ClubComex</a:t>
            </a:r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C5A8F33-99E2-F0F2-C7B6-31C29F4E105F}"/>
              </a:ext>
            </a:extLst>
          </p:cNvPr>
          <p:cNvSpPr txBox="1">
            <a:spLocks/>
          </p:cNvSpPr>
          <p:nvPr/>
        </p:nvSpPr>
        <p:spPr>
          <a:xfrm>
            <a:off x="3198422" y="8336923"/>
            <a:ext cx="94349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685783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id="{A6093866-8D71-3F2D-CF12-7AE9A7E25CF5}"/>
              </a:ext>
            </a:extLst>
          </p:cNvPr>
          <p:cNvSpPr txBox="1"/>
          <p:nvPr/>
        </p:nvSpPr>
        <p:spPr>
          <a:xfrm>
            <a:off x="3150382" y="1197027"/>
            <a:ext cx="8419291" cy="4719305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DATE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2021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COUNTRIES/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Mexico, all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AGGREGATOR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Infobip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PURPOSE</a:t>
            </a: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 </a:t>
            </a:r>
            <a:endParaRPr kumimoji="0" lang="en-US" sz="133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Club Comex, one of the largest paint retailers in Mexico faced Low click-through rates and engagement among the existing customer base. They needed a more illustrative messaging channel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CALL FOR ACTION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RBM features like rich messages ensured higher engagement and the ability to track and analyze results in real-time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Images, video, audio and web links elevated user experience 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TARGET USERS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Club Comex users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KPI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When delivered via RCS, the first, sales-focused campaign resulted in a 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revenue increase of 115%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over the previous year’s SMS communication. Additionally,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click-throughs jumped to 7.9% 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from less than 3%.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Their second customer-nurturing campaign using the magazine imagery resulted in a 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click-through rate of 20.6%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– approximately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ten times more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than the campaign average with SMS.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With demonstrated success in increasing both revenue and engagement rates, Club Comex continues to deliver more visually appealing and interactive native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  <a:hlinkClick r:id="rId2"/>
              </a:rPr>
              <a:t> mobile messaging campaigns 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to their members via RCS Business Messaging.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BB26753F-6D21-B1BE-68EC-04F5A856B27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349156"/>
            <a:ext cx="298787" cy="298787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1E0FDB10-8C78-C043-D963-A6D72A1366C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835839"/>
            <a:ext cx="286059" cy="286059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873818CD-D2F6-54E7-D823-13A88DA89CE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2321847"/>
            <a:ext cx="286059" cy="286059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3E13BACA-E110-126C-F312-D2B134C7099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234" y="3696142"/>
            <a:ext cx="286060" cy="28606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900086B7-1ECB-7CAD-2A25-C2FDEA71EB61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124837"/>
            <a:ext cx="286060" cy="28606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AE35CE74-7DF5-A216-8E26-220A4E823E0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522859"/>
            <a:ext cx="294283" cy="294283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01AFB6F4-B4F4-7F39-A7EE-2C45F9673B6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5" y="2753271"/>
            <a:ext cx="304948" cy="304948"/>
          </a:xfrm>
          <a:prstGeom prst="rect">
            <a:avLst/>
          </a:prstGeom>
        </p:spPr>
      </p:pic>
      <p:pic>
        <p:nvPicPr>
          <p:cNvPr id="3074" name="Picture 2" descr="GitHub - infobip/infobip-api-php-client: Infobip API client library in PHP  using composer.">
            <a:extLst>
              <a:ext uri="{FF2B5EF4-FFF2-40B4-BE49-F238E27FC236}">
                <a16:creationId xmlns:a16="http://schemas.microsoft.com/office/drawing/2014/main" id="{D5FB8EF7-459C-80ED-C3CF-E563550A4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0218" y="5866782"/>
            <a:ext cx="1478175" cy="45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7143637-9E46-B3B7-3693-949162ECFC98}"/>
              </a:ext>
            </a:extLst>
          </p:cNvPr>
          <p:cNvSpPr txBox="1"/>
          <p:nvPr/>
        </p:nvSpPr>
        <p:spPr>
          <a:xfrm>
            <a:off x="10492391" y="6275124"/>
            <a:ext cx="161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BR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 panose="02000000000000000000" pitchFamily="2" charset="0"/>
                <a:ea typeface="+mn-ea"/>
                <a:cs typeface="+mn-cs"/>
              </a:rPr>
              <a:t>Source: Infobip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40DFFEAA-2612-2231-B1CC-D8B71FB6C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32" y="1108167"/>
            <a:ext cx="2555930" cy="464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A59B891A-C102-712D-D8EF-2B74EA6B3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66898" y="1394129"/>
            <a:ext cx="2232669" cy="45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68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MEF NEW">
      <a:dk1>
        <a:srgbClr val="000000"/>
      </a:dk1>
      <a:lt1>
        <a:srgbClr val="FFFFFF"/>
      </a:lt1>
      <a:dk2>
        <a:srgbClr val="0D0030"/>
      </a:dk2>
      <a:lt2>
        <a:srgbClr val="5BC2F2"/>
      </a:lt2>
      <a:accent1>
        <a:srgbClr val="F17F18"/>
      </a:accent1>
      <a:accent2>
        <a:srgbClr val="7ABD31"/>
      </a:accent2>
      <a:accent3>
        <a:srgbClr val="2397D5"/>
      </a:accent3>
      <a:accent4>
        <a:srgbClr val="20257C"/>
      </a:accent4>
      <a:accent5>
        <a:srgbClr val="185FAD"/>
      </a:accent5>
      <a:accent6>
        <a:srgbClr val="E10F74"/>
      </a:accent6>
      <a:hlink>
        <a:srgbClr val="41ADE2"/>
      </a:hlink>
      <a:folHlink>
        <a:srgbClr val="E3006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InterVariable</vt:lpstr>
      <vt:lpstr>Nexa Bold</vt:lpstr>
      <vt:lpstr>Nexa Light</vt:lpstr>
      <vt:lpstr>Office Theme</vt:lpstr>
      <vt:lpstr>1_Office Theme</vt:lpstr>
      <vt:lpstr>BRANDS: DIRECT MARKETING (ClubComex)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Hill</dc:creator>
  <cp:lastModifiedBy>Sam Hill</cp:lastModifiedBy>
  <cp:revision>5</cp:revision>
  <dcterms:created xsi:type="dcterms:W3CDTF">2025-01-08T12:04:19Z</dcterms:created>
  <dcterms:modified xsi:type="dcterms:W3CDTF">2025-01-08T12:06:30Z</dcterms:modified>
</cp:coreProperties>
</file>