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14748280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46921-64A2-8F58-0D08-2B34DCDA9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084A52-2C3C-4F27-BEA2-C89702B62C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1FDE8-E333-058B-21E8-5A48D3FFA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5C9E9-5846-F63C-29EE-70D621B5D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4D021-F6ED-96DF-DB39-4C5376C1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799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C1AC3-B833-7F6B-F465-CB9C7866E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E5354-D2F6-87E5-B219-AF2777FB6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4E27E-4355-679C-3A2A-21B609BD5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A74DD-61C0-6FCF-D9A3-A2EA6AE9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5EA1A-1455-AC46-8795-467197DA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79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340491-8B2B-C99A-AB20-D8851FFB0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4E8A1D-5EAE-4A3C-2CFF-C9A0456ED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C8038-5B27-2739-A0B7-D5868BEEE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3445D-2548-B0D2-4D40-24B81CBD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795E0-5AD2-F29D-5484-85DE28CC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769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663"/>
            <a:ext cx="10515600" cy="460047"/>
          </a:xfrm>
        </p:spPr>
        <p:txBody>
          <a:bodyPr>
            <a:no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8371"/>
            <a:ext cx="10515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8D5F8-28E1-FC41-92E4-5D352F374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258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CB8CEAF-56C9-6F45-A650-DB084B88E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93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F52591ED-EFA5-C546-BE24-4A9EC3361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72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FFE84F2C-C283-B343-89F5-7DBB27396E98}" type="datetimeyyyy">
              <a:rPr lang="en-GB" smtClean="0"/>
              <a:t>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91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E86C54D-AE82-464C-9FEA-921B37C69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34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826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669B9C5-79CD-6B4F-831F-C2FC2CED9E94}" type="datetimeyyyy">
              <a:rPr lang="en-GB" smtClean="0"/>
              <a:t>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6543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E31442B-CE33-2F4C-915D-6456C8DCE221}" type="datetimeyyyy">
              <a:rPr lang="en-GB" smtClean="0"/>
              <a:t>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30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4B6DE-93FE-AA9E-1EBC-047C4679F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33A22-9B3D-8D22-9829-44010CE79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9F317-6D56-D89D-82B8-774904B60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8F84D-9A61-8CD6-357A-B73FE4B1D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EA944-D76E-C132-5469-28327920B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351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00D37BBA-F97D-CE4C-A9C3-43F52DB3CBF5}" type="datetimeyyyy">
              <a:rPr lang="en-GB" smtClean="0"/>
              <a:t>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705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6DCC846-F8D9-3149-8B67-C82E9F2DEFCE}" type="datetimeyyyy">
              <a:rPr lang="en-GB" smtClean="0"/>
              <a:t>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6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1E492-DC5A-F8C6-8FF8-9720F3ECE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F107A7-8303-39EB-B99E-57B743C85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D24FB-5652-9B70-7F5F-43100F05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93B60-D6C6-12E5-CED2-2DC488663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E460C-4B5D-796C-574F-446595869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901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28881-B711-C59C-8872-D4F32A6AB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5DC85-0208-D930-638A-1D1DD43C03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671BF-6835-2447-49D9-44B3BCDAF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789CB-4EB0-DD26-6883-D95D47AD9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A7919-DC9F-1634-DAB1-8B5E09889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5FE0E5-ADA4-A133-0089-EFB599B40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569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64CA-3360-4A34-6AF7-96D9640E1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96614-DCAB-09E7-8F99-4FA15FDAA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C8B1A7-3FB6-2D0F-6CD3-B958F53F4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4DBCBB-8BC4-8061-7558-BECA20354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DEFA39-2698-D775-103E-EB261D92B9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9F61B5-A9DA-8CBE-675F-9BD81AA57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998388-6670-F3D0-6FA9-FC238C7B1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334F01-E626-F755-2E68-D658A3446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01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D5580-041F-57EC-552E-C9AE6E7A4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73130D-F976-072B-84BF-4434C039D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ADC18B-6CD7-8230-7826-4F649BED7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52222-A8B8-E979-AAA7-EE1C59F6B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22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0484A8-8089-5159-1B9B-52930761C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DC5BEB-E5DF-E68C-3C42-1A91937F9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9B5E5A-6638-0DBE-7310-6DF2A026C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755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104B-3DE4-6659-B7FF-42ED723D4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EC08A-A065-4FD2-A93D-8D5A8680A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00E47-A2C9-60BE-CB9A-ACD355F14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42AA01-A9A5-57E9-C674-089A25262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DF550-E852-A578-CB70-961D9996B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AF8DB-72A1-8BDA-208B-D2286BF2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52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38B9E-37D8-E5A2-C237-45B3AC1B2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349A5-6122-0EBB-6A76-854A65D449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8D5F7-EA0F-C935-7892-09560429C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FB1272-9ABB-5A77-3E4B-C0F4EA582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110EC8-4F61-4B3F-E11D-2B2245ACD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B49B0A-8826-E111-CE50-37F77D3DC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15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18" Type="http://schemas.openxmlformats.org/officeDocument/2006/relationships/image" Target="../media/image7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90B99A-796E-D74F-DE1C-9DCC8EBE8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03F1E-70F4-9C24-0C71-985A0193A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0D495-E501-2C77-3531-75B8A75228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63B41-E10C-444A-11EA-B4F9E3AA98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DEC08-FB86-64F0-078E-91FE5300E1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62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5531"/>
            <a:ext cx="10515600" cy="460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7" name="Picture 6" descr="MEF_1000_device.png"/>
          <p:cNvPicPr>
            <a:picLocks noChangeAspect="1"/>
          </p:cNvPicPr>
          <p:nvPr userDrawn="1"/>
        </p:nvPicPr>
        <p:blipFill rotWithShape="1">
          <a:blip r:embed="rId1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97078"/>
          <a:stretch/>
        </p:blipFill>
        <p:spPr>
          <a:xfrm>
            <a:off x="0" y="2"/>
            <a:ext cx="9144000" cy="831273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831273"/>
            <a:ext cx="12192000" cy="0"/>
          </a:xfrm>
          <a:prstGeom prst="line">
            <a:avLst/>
          </a:prstGeom>
          <a:ln w="28575">
            <a:gradFill flip="none" rotWithShape="1">
              <a:gsLst>
                <a:gs pos="33000">
                  <a:schemeClr val="accent5"/>
                </a:gs>
                <a:gs pos="100000">
                  <a:schemeClr val="bg2"/>
                </a:gs>
                <a:gs pos="66000">
                  <a:schemeClr val="accent3"/>
                </a:gs>
                <a:gs pos="0">
                  <a:schemeClr val="accent4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MEF_1000_LND.pn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6065" y="201653"/>
            <a:ext cx="3042591" cy="43204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0" y="6597352"/>
            <a:ext cx="12192000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1" name="Picture 10" descr="url.png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05547" y="6696754"/>
            <a:ext cx="1761039" cy="70441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50378" y="6616558"/>
            <a:ext cx="15167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>
                <a:solidFill>
                  <a:schemeClr val="tx1"/>
                </a:solidFill>
              </a:rPr>
              <a:t>© </a:t>
            </a:r>
            <a:fld id="{02024305-1D6A-4941-9C9B-0B1A59C3F42E}" type="datetimeyyyy">
              <a:rPr lang="en-GB" sz="600" smtClean="0">
                <a:solidFill>
                  <a:schemeClr val="tx1"/>
                </a:solidFill>
              </a:rPr>
              <a:t>2025</a:t>
            </a:fld>
            <a:r>
              <a:rPr lang="en-GB" sz="600">
                <a:solidFill>
                  <a:schemeClr val="tx1"/>
                </a:solidFill>
              </a:rPr>
              <a:t> </a:t>
            </a:r>
            <a:r>
              <a:rPr lang="en-US" sz="600">
                <a:solidFill>
                  <a:schemeClr val="tx1"/>
                </a:solidFill>
              </a:rPr>
              <a:t>Mobile </a:t>
            </a:r>
            <a:r>
              <a:rPr lang="en-US" sz="700">
                <a:solidFill>
                  <a:schemeClr val="tx1"/>
                </a:solidFill>
              </a:rPr>
              <a:t>Ecosystem</a:t>
            </a:r>
            <a:r>
              <a:rPr lang="en-US" sz="600">
                <a:solidFill>
                  <a:schemeClr val="tx1"/>
                </a:solidFill>
              </a:rPr>
              <a:t> Forum Ltd</a:t>
            </a: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B75284F8-48F6-764C-98B1-BE9546CCA8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7228D7-54FF-3B3D-2226-472CABEFBA0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74512" y="6611620"/>
            <a:ext cx="477838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hr-HR" sz="12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230651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02676" indent="-302676" algn="l" defTabSz="914377" rtl="0" eaLnBrk="1" latinLnBrk="0" hangingPunct="1">
        <a:lnSpc>
          <a:spcPct val="90000"/>
        </a:lnSpc>
        <a:spcBef>
          <a:spcPts val="1000"/>
        </a:spcBef>
        <a:buFontTx/>
        <a:buBlip>
          <a:blip r:embed="rId15"/>
        </a:buBlip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649" indent="-262460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6"/>
        </a:buBlip>
        <a:tabLst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7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8"/>
        </a:buBlip>
        <a:defRPr sz="1467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DE0C24-2B11-5F5C-6410-83A42E9A75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7C82F9-D9D4-4613-92B7-0602B0926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D4867F-AAB8-2B49-8D95-20ED6EA9D0A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C78F5DB-5074-448D-0332-BD2C038D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72" y="203249"/>
            <a:ext cx="10515600" cy="460047"/>
          </a:xfrm>
        </p:spPr>
        <p:txBody>
          <a:bodyPr>
            <a:normAutofit fontScale="90000"/>
          </a:bodyPr>
          <a:lstStyle/>
          <a:p>
            <a:r>
              <a:rPr lang="en-GB" sz="2667" b="1" dirty="0">
                <a:solidFill>
                  <a:srgbClr val="0070C0"/>
                </a:solidFill>
                <a:latin typeface="Nexa Bold" panose="02000000000000000000" pitchFamily="2" charset="0"/>
              </a:rPr>
              <a:t>BRANDS: TRANSACTIONAL (Bolt)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1123D69F-0DF9-2775-77A2-85665A7003EE}"/>
              </a:ext>
            </a:extLst>
          </p:cNvPr>
          <p:cNvSpPr txBox="1">
            <a:spLocks/>
          </p:cNvSpPr>
          <p:nvPr/>
        </p:nvSpPr>
        <p:spPr>
          <a:xfrm>
            <a:off x="3198422" y="8336923"/>
            <a:ext cx="94349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685783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D4867F-AAB8-2B49-8D95-20ED6EA9D0A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uadroTexto 8">
            <a:extLst>
              <a:ext uri="{FF2B5EF4-FFF2-40B4-BE49-F238E27FC236}">
                <a16:creationId xmlns:a16="http://schemas.microsoft.com/office/drawing/2014/main" id="{05B97986-9A2C-F5C5-FD8C-E417BB547E98}"/>
              </a:ext>
            </a:extLst>
          </p:cNvPr>
          <p:cNvSpPr txBox="1"/>
          <p:nvPr/>
        </p:nvSpPr>
        <p:spPr>
          <a:xfrm>
            <a:off x="3150382" y="1197027"/>
            <a:ext cx="8419291" cy="4349973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DATE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 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August, 2024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6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COUNTRIES/ OPERATORS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Germany, all operators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6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AGGREGATOR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Infobip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3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PURPOSE</a:t>
            </a:r>
            <a:r>
              <a:rPr kumimoji="0" lang="en-US" sz="133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 </a:t>
            </a:r>
            <a:endParaRPr kumimoji="0" lang="en-US" sz="133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xa Bold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Safety concerns for both drivers and customers increased, highlighting the need for effective security solutions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Sought to enhance security through two-factor authentication (2FA) while providing a frictionless and engaging user experience, moving beyond traditional channel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CALL FOR ACTION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Bolt integrated RCS Business Messaging into its authentication process, providing a branded and engaging experience while using SMS as a backup channel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TARGET USERS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Bolt users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xa Light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KPI 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Nexa Bold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Enhanced security measures led to increased trust in the Bolt platform, facilitating smoother onboarding and account management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The omnichannel approach of combining RCS and SMS ensured that users received timely and secure communications, improving overall satisfaction and reducing the risk of account-related fraud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</a:b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xa Light"/>
              <a:ea typeface="+mn-ea"/>
              <a:cs typeface="+mn-cs"/>
            </a:endParaRPr>
          </a:p>
        </p:txBody>
      </p:sp>
      <p:pic>
        <p:nvPicPr>
          <p:cNvPr id="12" name="Picture 11" descr="Shape&#10;&#10;Description automatically generated with low confidence">
            <a:extLst>
              <a:ext uri="{FF2B5EF4-FFF2-40B4-BE49-F238E27FC236}">
                <a16:creationId xmlns:a16="http://schemas.microsoft.com/office/drawing/2014/main" id="{26AA6810-3B0A-A599-7883-AC3166FE0CE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4" y="1349156"/>
            <a:ext cx="298787" cy="298787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C09ED2C1-A774-19D6-168A-4089442F888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4" y="1835839"/>
            <a:ext cx="286059" cy="286059"/>
          </a:xfrm>
          <a:prstGeom prst="rect">
            <a:avLst/>
          </a:prstGeom>
        </p:spPr>
      </p:pic>
      <p:pic>
        <p:nvPicPr>
          <p:cNvPr id="14" name="Picture 13" descr="Shape&#10;&#10;Description automatically generated with low confidence">
            <a:extLst>
              <a:ext uri="{FF2B5EF4-FFF2-40B4-BE49-F238E27FC236}">
                <a16:creationId xmlns:a16="http://schemas.microsoft.com/office/drawing/2014/main" id="{4BAEFBAE-8115-133E-D2BE-2F42D5AA801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4" y="2321847"/>
            <a:ext cx="286059" cy="286059"/>
          </a:xfrm>
          <a:prstGeom prst="rect">
            <a:avLst/>
          </a:prstGeom>
        </p:spPr>
      </p:pic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BFB7327F-4957-68BD-9105-0A071C698C3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4234" y="3696142"/>
            <a:ext cx="286060" cy="286060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0834569C-06BB-AF7F-FAA6-DDD852C8A1E9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9651" y="4124837"/>
            <a:ext cx="286060" cy="286060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0DCB7597-3125-FA75-482D-B4D321AF9764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9651" y="4522859"/>
            <a:ext cx="294283" cy="294283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2DFFE22B-D475-5F50-CD57-29E852347EE3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5" y="2753271"/>
            <a:ext cx="304948" cy="304948"/>
          </a:xfrm>
          <a:prstGeom prst="rect">
            <a:avLst/>
          </a:prstGeom>
        </p:spPr>
      </p:pic>
      <p:pic>
        <p:nvPicPr>
          <p:cNvPr id="3074" name="Picture 2" descr="GitHub - infobip/infobip-api-php-client: Infobip API client library in PHP  using composer.">
            <a:extLst>
              <a:ext uri="{FF2B5EF4-FFF2-40B4-BE49-F238E27FC236}">
                <a16:creationId xmlns:a16="http://schemas.microsoft.com/office/drawing/2014/main" id="{5CD2EFF0-1A09-61CD-9548-E8B9A12B3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40218" y="5866782"/>
            <a:ext cx="1478175" cy="45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E97650E-A1CE-809B-C8B6-4F97920A84D2}"/>
              </a:ext>
            </a:extLst>
          </p:cNvPr>
          <p:cNvSpPr txBox="1"/>
          <p:nvPr/>
        </p:nvSpPr>
        <p:spPr>
          <a:xfrm>
            <a:off x="10492391" y="6275124"/>
            <a:ext cx="1614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BR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 panose="02000000000000000000" pitchFamily="2" charset="0"/>
                <a:ea typeface="+mn-ea"/>
                <a:cs typeface="+mn-cs"/>
              </a:rPr>
              <a:t>Source: Infobip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1386CE9-13EE-0B23-E2DD-8554F5F66DC8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3607" y="1126550"/>
            <a:ext cx="2412524" cy="5000517"/>
          </a:xfrm>
          <a:prstGeom prst="rect">
            <a:avLst/>
          </a:prstGeom>
        </p:spPr>
      </p:pic>
      <p:pic>
        <p:nvPicPr>
          <p:cNvPr id="10" name="Picture 2" descr="Bolt (company) - Wikipedia">
            <a:extLst>
              <a:ext uri="{FF2B5EF4-FFF2-40B4-BE49-F238E27FC236}">
                <a16:creationId xmlns:a16="http://schemas.microsoft.com/office/drawing/2014/main" id="{08701A56-1F20-10AE-6741-49B200C8B3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92391" y="1126550"/>
            <a:ext cx="1463040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0183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MEF NEW">
      <a:dk1>
        <a:srgbClr val="000000"/>
      </a:dk1>
      <a:lt1>
        <a:srgbClr val="FFFFFF"/>
      </a:lt1>
      <a:dk2>
        <a:srgbClr val="0D0030"/>
      </a:dk2>
      <a:lt2>
        <a:srgbClr val="5BC2F2"/>
      </a:lt2>
      <a:accent1>
        <a:srgbClr val="F17F18"/>
      </a:accent1>
      <a:accent2>
        <a:srgbClr val="7ABD31"/>
      </a:accent2>
      <a:accent3>
        <a:srgbClr val="2397D5"/>
      </a:accent3>
      <a:accent4>
        <a:srgbClr val="20257C"/>
      </a:accent4>
      <a:accent5>
        <a:srgbClr val="185FAD"/>
      </a:accent5>
      <a:accent6>
        <a:srgbClr val="E10F74"/>
      </a:accent6>
      <a:hlink>
        <a:srgbClr val="41ADE2"/>
      </a:hlink>
      <a:folHlink>
        <a:srgbClr val="E3006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141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InterVariable</vt:lpstr>
      <vt:lpstr>Nexa Bold</vt:lpstr>
      <vt:lpstr>Nexa Light</vt:lpstr>
      <vt:lpstr>Office Theme</vt:lpstr>
      <vt:lpstr>1_Office Theme</vt:lpstr>
      <vt:lpstr>BRANDS: TRANSACTIONAL (Bolt)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 Hill</dc:creator>
  <cp:lastModifiedBy>Sam Hill</cp:lastModifiedBy>
  <cp:revision>3</cp:revision>
  <dcterms:created xsi:type="dcterms:W3CDTF">2025-01-08T12:04:19Z</dcterms:created>
  <dcterms:modified xsi:type="dcterms:W3CDTF">2025-01-08T12:05:51Z</dcterms:modified>
</cp:coreProperties>
</file>