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6921-64A2-8F58-0D08-2B34DCDA9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84A52-2C3C-4F27-BEA2-C89702B62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1FDE8-E333-058B-21E8-5A48D3F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5C9E9-5846-F63C-29EE-70D621B5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D021-F6ED-96DF-DB39-4C5376C1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C1AC3-B833-7F6B-F465-CB9C7866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5354-D2F6-87E5-B219-AF2777FB6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E27E-4355-679C-3A2A-21B609BD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A74DD-61C0-6FCF-D9A3-A2EA6AE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EA1A-1455-AC46-8795-467197D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340491-8B2B-C99A-AB20-D8851FFB0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E8A1D-5EAE-4A3C-2CFF-C9A0456ED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C8038-5B27-2739-A0B7-D5868BEEE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445D-2548-B0D2-4D40-24B81CBD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95E0-5AD2-F29D-5484-85DE28CC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6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63"/>
            <a:ext cx="10515600" cy="460047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371"/>
            <a:ext cx="10515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8D5F8-28E1-FC41-92E4-5D352F37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1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CB8CEAF-56C9-6F45-A650-DB084B88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98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2591ED-EFA5-C546-BE24-4A9EC336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23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FE84F2C-C283-B343-89F5-7DBB27396E98}" type="datetimeyyyy">
              <a:rPr lang="en-GB" smtClean="0"/>
              <a:t>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78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E86C54D-AE82-464C-9FEA-921B37C6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2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4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669B9C5-79CD-6B4F-831F-C2FC2CED9E94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92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AE31442B-CE33-2F4C-915D-6456C8DCE221}" type="datetimeyyyy">
              <a:rPr lang="en-GB" smtClean="0"/>
              <a:t>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3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B6DE-93FE-AA9E-1EBC-047C4679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3A22-9B3D-8D22-9829-44010CE7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F317-6D56-D89D-82B8-774904B6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8F84D-9A61-8CD6-357A-B73FE4B1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A944-D76E-C132-5469-28327920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35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00D37BBA-F97D-CE4C-A9C3-43F52DB3CBF5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66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6DCC846-F8D9-3149-8B67-C82E9F2DEFCE}" type="datetimeyyyy">
              <a:rPr lang="en-GB" smtClean="0"/>
              <a:t>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7D4867F-AAB8-2B49-8D95-20ED6EA9D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4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E492-DC5A-F8C6-8FF8-9720F3E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107A7-8303-39EB-B99E-57B743C8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D24FB-5652-9B70-7F5F-43100F05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93B60-D6C6-12E5-CED2-2DC48866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E460C-4B5D-796C-574F-446595869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90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8881-B711-C59C-8872-D4F32A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5DC85-0208-D930-638A-1D1DD43C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671BF-6835-2447-49D9-44B3BCDAF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789CB-4EB0-DD26-6883-D95D47AD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A7919-DC9F-1634-DAB1-8B5E0988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5FE0E5-ADA4-A133-0089-EFB599B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4CA-3360-4A34-6AF7-96D9640E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6614-DCAB-09E7-8F99-4FA15FDA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8B1A7-3FB6-2D0F-6CD3-B958F53F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4DBCBB-8BC4-8061-7558-BECA20354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EFA39-2698-D775-103E-EB261D92B9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F61B5-A9DA-8CBE-675F-9BD81AA5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998388-6670-F3D0-6FA9-FC238C7B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34F01-E626-F755-2E68-D658A3446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1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580-041F-57EC-552E-C9AE6E7A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3130D-F976-072B-84BF-4434C039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DC18B-6CD7-8230-7826-4F649BED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52222-A8B8-E979-AAA7-EE1C59F6B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2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484A8-8089-5159-1B9B-52930761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DC5BEB-E5DF-E68C-3C42-1A91937F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B5E5A-6638-0DBE-7310-6DF2A026C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104B-3DE4-6659-B7FF-42ED723D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EC08A-A065-4FD2-A93D-8D5A8680A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00E47-A2C9-60BE-CB9A-ACD355F14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42AA01-A9A5-57E9-C674-089A2526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DF550-E852-A578-CB70-961D9996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AF8DB-72A1-8BDA-208B-D2286BF2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38B9E-37D8-E5A2-C237-45B3AC1B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349A5-6122-0EBB-6A76-854A65D449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8D5F7-EA0F-C935-7892-09560429C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B1272-9ABB-5A77-3E4B-C0F4EA58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10EC8-4F61-4B3F-E11D-2B2245AC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49B0A-8826-E111-CE50-37F77D3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5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90B99A-796E-D74F-DE1C-9DCC8EBE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03F1E-70F4-9C24-0C71-985A0193A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0D495-E501-2C77-3531-75B8A7522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CFCF8B-7ECE-46EA-873F-430A3CF3F115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63B41-E10C-444A-11EA-B4F9E3AA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C08-FB86-64F0-078E-91FE5300E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103B96-6625-4E33-A6DF-24A9899A1F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5531"/>
            <a:ext cx="10515600" cy="460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MEF_1000_device.png"/>
          <p:cNvPicPr>
            <a:picLocks noChangeAspect="1"/>
          </p:cNvPicPr>
          <p:nvPr userDrawn="1"/>
        </p:nvPicPr>
        <p:blipFill rotWithShape="1">
          <a:blip r:embed="rId12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7078"/>
          <a:stretch/>
        </p:blipFill>
        <p:spPr>
          <a:xfrm>
            <a:off x="0" y="2"/>
            <a:ext cx="9144000" cy="831273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831273"/>
            <a:ext cx="12192000" cy="0"/>
          </a:xfrm>
          <a:prstGeom prst="line">
            <a:avLst/>
          </a:prstGeom>
          <a:ln w="28575">
            <a:gradFill flip="none" rotWithShape="1">
              <a:gsLst>
                <a:gs pos="33000">
                  <a:schemeClr val="accent5"/>
                </a:gs>
                <a:gs pos="100000">
                  <a:schemeClr val="bg2"/>
                </a:gs>
                <a:gs pos="66000">
                  <a:schemeClr val="accent3"/>
                </a:gs>
                <a:gs pos="0">
                  <a:schemeClr val="accent4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MEF_1000_LND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065" y="201653"/>
            <a:ext cx="3042591" cy="43204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597352"/>
            <a:ext cx="121920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1" name="Picture 10" descr="url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5547" y="6696754"/>
            <a:ext cx="1761039" cy="7044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378" y="6616558"/>
            <a:ext cx="15167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>
                <a:solidFill>
                  <a:schemeClr val="tx1"/>
                </a:solidFill>
              </a:rPr>
              <a:t>© </a:t>
            </a:r>
            <a:fld id="{02024305-1D6A-4941-9C9B-0B1A59C3F42E}" type="datetimeyyyy">
              <a:rPr lang="en-GB" sz="600" smtClean="0">
                <a:solidFill>
                  <a:schemeClr val="tx1"/>
                </a:solidFill>
              </a:rPr>
              <a:t>2025</a:t>
            </a:fld>
            <a:r>
              <a:rPr lang="en-GB" sz="600">
                <a:solidFill>
                  <a:schemeClr val="tx1"/>
                </a:solidFill>
              </a:rPr>
              <a:t> </a:t>
            </a:r>
            <a:r>
              <a:rPr lang="en-US" sz="600">
                <a:solidFill>
                  <a:schemeClr val="tx1"/>
                </a:solidFill>
              </a:rPr>
              <a:t>Mobile </a:t>
            </a:r>
            <a:r>
              <a:rPr lang="en-US" sz="700">
                <a:solidFill>
                  <a:schemeClr val="tx1"/>
                </a:solidFill>
              </a:rPr>
              <a:t>Ecosystem</a:t>
            </a:r>
            <a:r>
              <a:rPr lang="en-US" sz="600">
                <a:solidFill>
                  <a:schemeClr val="tx1"/>
                </a:solidFill>
              </a:rPr>
              <a:t> Forum Ltd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75284F8-48F6-764C-98B1-BE9546CCA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24253" y="6592628"/>
            <a:ext cx="943495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47D4867F-AAB8-2B49-8D95-20ED6EA9D0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7228D7-54FF-3B3D-2226-472CABEFBA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74512" y="6611620"/>
            <a:ext cx="47783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hr-HR" sz="12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4041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02676" indent="-302676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649" indent="-262460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tabLst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8"/>
        </a:buBlip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9C9A9-46EB-2604-47E6-EBB3A7C36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BF26C-1763-B70C-C99A-8897A5F7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4A0F938-DCDB-7012-AF87-94475B68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72" y="203249"/>
            <a:ext cx="10515600" cy="460047"/>
          </a:xfrm>
        </p:spPr>
        <p:txBody>
          <a:bodyPr>
            <a:normAutofit fontScale="90000"/>
          </a:bodyPr>
          <a:lstStyle/>
          <a:p>
            <a:r>
              <a:rPr lang="en-GB" sz="2667" b="1" dirty="0">
                <a:solidFill>
                  <a:srgbClr val="0070C0"/>
                </a:solidFill>
                <a:latin typeface="Nexa Bold" panose="02000000000000000000" pitchFamily="2" charset="0"/>
              </a:rPr>
              <a:t>BRANDS: DIRECT MARKETING (Niva Bupa)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E3A2AD-EBD2-510D-CFDF-C020C25022B8}"/>
              </a:ext>
            </a:extLst>
          </p:cNvPr>
          <p:cNvSpPr txBox="1">
            <a:spLocks/>
          </p:cNvSpPr>
          <p:nvPr/>
        </p:nvSpPr>
        <p:spPr>
          <a:xfrm>
            <a:off x="3198422" y="8336923"/>
            <a:ext cx="94349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685783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9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5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8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2" algn="l" defTabSz="68578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4867F-AAB8-2B49-8D95-20ED6EA9D0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6857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CuadroTexto 8">
            <a:extLst>
              <a:ext uri="{FF2B5EF4-FFF2-40B4-BE49-F238E27FC236}">
                <a16:creationId xmlns:a16="http://schemas.microsoft.com/office/drawing/2014/main" id="{BA197CB9-8947-3ACD-419D-96B6F8F97E53}"/>
              </a:ext>
            </a:extLst>
          </p:cNvPr>
          <p:cNvSpPr txBox="1"/>
          <p:nvPr/>
        </p:nvSpPr>
        <p:spPr>
          <a:xfrm>
            <a:off x="3150382" y="1197027"/>
            <a:ext cx="8419291" cy="4596195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DATE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June, 2024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COUNTRIES/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India, all operators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AGGREGATOR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</a:rPr>
              <a:t>Infobip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PURPOSE</a:t>
            </a:r>
            <a:r>
              <a:rPr kumimoji="0" lang="en-US" sz="13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 </a:t>
            </a:r>
            <a:endParaRPr kumimoji="0" lang="en-US" sz="133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Niva Bupa needed to explore richer media channels beyond traditional SMS and email to engage today's tech-savvy consumers effectively. Refresh remarketing efforts to improve customer acquisition, retention, and drive repeat business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CALL FOR ACTION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Capture attention by adding RBM features like images, carousels, and videos to messages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Add an extra layer of trust and familiarity to its marketing messages through a conversational approach 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TARGET USERS</a:t>
            </a: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/>
                <a:ea typeface="+mn-ea"/>
                <a:cs typeface="+mn-cs"/>
                <a:sym typeface="Wingdings" panose="05000000000000000000" pitchFamily="2" charset="2"/>
              </a:rPr>
              <a:t>Niva Bupa users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xa Light" panose="02000000000000000000" pitchFamily="2" charset="0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just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Nexa Bold"/>
                <a:ea typeface="+mn-ea"/>
                <a:cs typeface="+mn-cs"/>
              </a:rPr>
              <a:t>KPI 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Nexa Bold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Implementing an omnichannel acquisition and remarketing strategy with rich messaging channels led Niva Bupa to its desired results. The insurance company’s customers now open, read, and click-through the messages they receive, resulting in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up to 75% return on investment 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for RCS messages, compared to 60-65% ROI on SMS and WhatsApp messages. This has led to 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increased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CTR by 10%, improved domain reputation, and a deeper understanding of user engagement based on geographical open rates – allowing Niva Bupa to explore the use of 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multi-lingual communication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  <a:t> for even better engagement in specific regions.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C1B2C"/>
                </a:solidFill>
                <a:effectLst/>
                <a:uLnTx/>
                <a:uFillTx/>
                <a:latin typeface="InterVariable"/>
                <a:ea typeface="+mn-ea"/>
                <a:cs typeface="+mn-cs"/>
              </a:rPr>
            </a:b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xa Light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400ADDDE-7D19-F813-BE6F-5BAB7C577DA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349156"/>
            <a:ext cx="298787" cy="29878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D2C10849-81AC-32E6-38D0-00514A26245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1835839"/>
            <a:ext cx="286059" cy="286059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F35261EB-F0E4-85EA-2EF7-796BBCD9C4A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4" y="2321847"/>
            <a:ext cx="286059" cy="2860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51795F2-6CA2-FC72-26B8-0E7047AD187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4234" y="3696142"/>
            <a:ext cx="286060" cy="28606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74007F81-A0A7-3CFE-455B-70BD8C11503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124837"/>
            <a:ext cx="286060" cy="28606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D479DDA-048B-4B9C-6305-77E253C8258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51" y="4522859"/>
            <a:ext cx="294283" cy="294283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CF856F7A-BAA4-A170-8318-9973447119D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6925" y="2753271"/>
            <a:ext cx="304948" cy="304948"/>
          </a:xfrm>
          <a:prstGeom prst="rect">
            <a:avLst/>
          </a:prstGeom>
        </p:spPr>
      </p:pic>
      <p:pic>
        <p:nvPicPr>
          <p:cNvPr id="3074" name="Picture 2" descr="GitHub - infobip/infobip-api-php-client: Infobip API client library in PHP  using composer.">
            <a:extLst>
              <a:ext uri="{FF2B5EF4-FFF2-40B4-BE49-F238E27FC236}">
                <a16:creationId xmlns:a16="http://schemas.microsoft.com/office/drawing/2014/main" id="{1FAF367C-00CA-4045-9544-891673F00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0218" y="5866782"/>
            <a:ext cx="1478175" cy="45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E33EC1E-12BB-1A69-205F-33105368C797}"/>
              </a:ext>
            </a:extLst>
          </p:cNvPr>
          <p:cNvSpPr txBox="1"/>
          <p:nvPr/>
        </p:nvSpPr>
        <p:spPr>
          <a:xfrm>
            <a:off x="10492391" y="6275124"/>
            <a:ext cx="161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BR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xa Light" panose="02000000000000000000" pitchFamily="2" charset="0"/>
                <a:ea typeface="+mn-ea"/>
                <a:cs typeface="+mn-cs"/>
              </a:rPr>
              <a:t>Source: Infobip</a:t>
            </a:r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56D996-96EF-15F2-9EDD-7B2CF9E0D34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12383" y="981280"/>
            <a:ext cx="5254300" cy="5254300"/>
          </a:xfrm>
          <a:prstGeom prst="rect">
            <a:avLst/>
          </a:prstGeom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26245A03-001D-91E4-5AF9-80EED44E4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28944" y="1289275"/>
            <a:ext cx="1936171" cy="975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2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MEF NEW">
      <a:dk1>
        <a:srgbClr val="000000"/>
      </a:dk1>
      <a:lt1>
        <a:srgbClr val="FFFFFF"/>
      </a:lt1>
      <a:dk2>
        <a:srgbClr val="0D0030"/>
      </a:dk2>
      <a:lt2>
        <a:srgbClr val="5BC2F2"/>
      </a:lt2>
      <a:accent1>
        <a:srgbClr val="F17F18"/>
      </a:accent1>
      <a:accent2>
        <a:srgbClr val="7ABD31"/>
      </a:accent2>
      <a:accent3>
        <a:srgbClr val="2397D5"/>
      </a:accent3>
      <a:accent4>
        <a:srgbClr val="20257C"/>
      </a:accent4>
      <a:accent5>
        <a:srgbClr val="185FAD"/>
      </a:accent5>
      <a:accent6>
        <a:srgbClr val="E10F74"/>
      </a:accent6>
      <a:hlink>
        <a:srgbClr val="41ADE2"/>
      </a:hlink>
      <a:folHlink>
        <a:srgbClr val="E3006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InterVariable</vt:lpstr>
      <vt:lpstr>Nexa Bold</vt:lpstr>
      <vt:lpstr>Nexa Light</vt:lpstr>
      <vt:lpstr>Office Theme</vt:lpstr>
      <vt:lpstr>1_Office Theme</vt:lpstr>
      <vt:lpstr>BRANDS: DIRECT MARKETING (Niva Bupa)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Hill</dc:creator>
  <cp:lastModifiedBy>Sam Hill</cp:lastModifiedBy>
  <cp:revision>1</cp:revision>
  <dcterms:created xsi:type="dcterms:W3CDTF">2025-01-08T12:04:19Z</dcterms:created>
  <dcterms:modified xsi:type="dcterms:W3CDTF">2025-01-08T12:05:17Z</dcterms:modified>
</cp:coreProperties>
</file>