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3" r:id="rId5"/>
    <p:sldMasterId id="2147483684" r:id="rId6"/>
    <p:sldMasterId id="2147483719" r:id="rId7"/>
    <p:sldMasterId id="2147483731" r:id="rId8"/>
  </p:sldMasterIdLst>
  <p:notesMasterIdLst>
    <p:notesMasterId r:id="rId24"/>
  </p:notesMasterIdLst>
  <p:sldIdLst>
    <p:sldId id="935" r:id="rId9"/>
    <p:sldId id="2681" r:id="rId10"/>
    <p:sldId id="2142532725" r:id="rId11"/>
    <p:sldId id="2142532726" r:id="rId12"/>
    <p:sldId id="2142532727" r:id="rId13"/>
    <p:sldId id="2142532712" r:id="rId14"/>
    <p:sldId id="7223" r:id="rId15"/>
    <p:sldId id="2142532728" r:id="rId16"/>
    <p:sldId id="2142532729" r:id="rId17"/>
    <p:sldId id="2142532731" r:id="rId18"/>
    <p:sldId id="256" r:id="rId19"/>
    <p:sldId id="2142532732" r:id="rId20"/>
    <p:sldId id="258" r:id="rId21"/>
    <p:sldId id="259" r:id="rId22"/>
    <p:sldId id="2684" r:id="rId23"/>
  </p:sldIdLst>
  <p:sldSz cx="9144000" cy="5143500" type="screen16x9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483"/>
  </p:normalViewPr>
  <p:slideViewPr>
    <p:cSldViewPr snapToGrid="0" snapToObjects="1">
      <p:cViewPr varScale="1">
        <p:scale>
          <a:sx n="103" d="100"/>
          <a:sy n="103" d="100"/>
        </p:scale>
        <p:origin x="101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8516F-6149-6349-BD8E-8BA23F769D0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06345-46F5-1540-96E7-863773391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46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06345-46F5-1540-96E7-8637733916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51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997"/>
            <a:ext cx="7886700" cy="345035"/>
          </a:xfrm>
        </p:spPr>
        <p:txBody>
          <a:bodyPr>
            <a:noAutofit/>
          </a:bodyPr>
          <a:lstStyle>
            <a:lvl1pPr>
              <a:defRPr lang="en-US" sz="2400" kern="1200" dirty="0">
                <a:solidFill>
                  <a:schemeClr val="accent3"/>
                </a:solidFill>
                <a:latin typeface="Nexa Bold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3778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679588-81CA-4599-A564-150D49D7A583}"/>
              </a:ext>
            </a:extLst>
          </p:cNvPr>
          <p:cNvSpPr/>
          <p:nvPr userDrawn="1"/>
        </p:nvSpPr>
        <p:spPr>
          <a:xfrm>
            <a:off x="0" y="256066"/>
            <a:ext cx="9144000" cy="48874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7"/>
          </a:p>
        </p:txBody>
      </p:sp>
    </p:spTree>
    <p:extLst>
      <p:ext uri="{BB962C8B-B14F-4D97-AF65-F5344CB8AC3E}">
        <p14:creationId xmlns:p14="http://schemas.microsoft.com/office/powerpoint/2010/main" val="6183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only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40388" y="38101"/>
            <a:ext cx="4845392" cy="1850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marR="0" indent="0" algn="l" defTabSz="4817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75" b="1">
                <a:solidFill>
                  <a:schemeClr val="bg1"/>
                </a:solidFill>
                <a:latin typeface="Nexa Bold" panose="02000000000000000000" pitchFamily="2" charset="0"/>
                <a:cs typeface="Arial"/>
              </a:defRPr>
            </a:lvl1pPr>
          </a:lstStyle>
          <a:p>
            <a:pPr marL="0" marR="0" lvl="0" indent="0" algn="l" defTabSz="4817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P2A USER RESEAR</a:t>
            </a:r>
            <a:r>
              <a:rPr lang="en-US" dirty="0"/>
              <a:t>CH</a:t>
            </a:r>
            <a:endParaRPr lang="en-GB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40385" y="819157"/>
            <a:ext cx="8610144" cy="3928913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>
              <a:spcAft>
                <a:spcPts val="115"/>
              </a:spcAft>
              <a:defRPr sz="563">
                <a:latin typeface="+mj-lt"/>
                <a:cs typeface="Arial"/>
              </a:defRPr>
            </a:lvl1pPr>
            <a:lvl2pPr>
              <a:defRPr sz="273">
                <a:latin typeface="Helvetica"/>
                <a:cs typeface="Helvetica"/>
              </a:defRPr>
            </a:lvl2pPr>
            <a:lvl3pPr>
              <a:defRPr sz="273">
                <a:latin typeface="Helvetica"/>
                <a:cs typeface="Helvetica"/>
              </a:defRPr>
            </a:lvl3pPr>
            <a:lvl4pPr>
              <a:defRPr sz="273">
                <a:latin typeface="Helvetica"/>
                <a:cs typeface="Helvetica"/>
              </a:defRPr>
            </a:lvl4pPr>
            <a:lvl5pPr>
              <a:defRPr sz="273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Sub heading here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8AFF8DAC-0107-477D-9BA4-FCF264AD6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385" y="362965"/>
            <a:ext cx="8610144" cy="187546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sz="1350" b="0" baseline="0">
                <a:solidFill>
                  <a:schemeClr val="accent1"/>
                </a:solidFill>
                <a:latin typeface="Nexa Bold" panose="02000000000000000000" pitchFamily="2" charset="0"/>
                <a:cs typeface="Nexa Bold" panose="02000000000000000000" pitchFamily="2" charset="0"/>
              </a:defRPr>
            </a:lvl1pPr>
          </a:lstStyle>
          <a:p>
            <a:r>
              <a:rPr lang="en-GB" dirty="0"/>
              <a:t>Main Heading Here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AE77772F-81E6-44DA-A78E-9D8C86EFA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4330" y="4888717"/>
            <a:ext cx="2012512" cy="206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7042-FD1A-774B-85D9-B3162D9DA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slide only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>
            <a:spLocks noGrp="1"/>
          </p:cNvSpPr>
          <p:nvPr>
            <p:ph type="title" hasCustomPrompt="1"/>
          </p:nvPr>
        </p:nvSpPr>
        <p:spPr>
          <a:xfrm>
            <a:off x="240385" y="362965"/>
            <a:ext cx="8610144" cy="187546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sz="1350" b="0" baseline="0">
                <a:solidFill>
                  <a:srgbClr val="26A9E0"/>
                </a:solidFill>
                <a:latin typeface="Nexa Bold" panose="02000000000000000000" pitchFamily="2" charset="0"/>
                <a:cs typeface="Nexa Bold" panose="02000000000000000000" pitchFamily="2" charset="0"/>
              </a:defRPr>
            </a:lvl1pPr>
          </a:lstStyle>
          <a:p>
            <a:r>
              <a:rPr lang="en-GB" dirty="0"/>
              <a:t>Main Heading Here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40388" y="38101"/>
            <a:ext cx="4845392" cy="1850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marR="0" indent="0" algn="l" defTabSz="4817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75" b="1">
                <a:solidFill>
                  <a:schemeClr val="bg1"/>
                </a:solidFill>
                <a:latin typeface="Nexa Bold" panose="02000000000000000000" pitchFamily="2" charset="0"/>
                <a:cs typeface="Arial"/>
              </a:defRPr>
            </a:lvl1pPr>
          </a:lstStyle>
          <a:p>
            <a:pPr marL="0" marR="0" lvl="0" indent="0" algn="l" defTabSz="4817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SECTION HEADING HERE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40390" y="819157"/>
            <a:ext cx="4056551" cy="3928913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>
              <a:spcAft>
                <a:spcPts val="115"/>
              </a:spcAft>
              <a:defRPr sz="563">
                <a:latin typeface="+mj-lt"/>
                <a:cs typeface="Arial"/>
              </a:defRPr>
            </a:lvl1pPr>
            <a:lvl2pPr>
              <a:defRPr sz="273">
                <a:latin typeface="Helvetica"/>
                <a:cs typeface="Helvetica"/>
              </a:defRPr>
            </a:lvl2pPr>
            <a:lvl3pPr>
              <a:defRPr sz="273">
                <a:latin typeface="Helvetica"/>
                <a:cs typeface="Helvetica"/>
              </a:defRPr>
            </a:lvl3pPr>
            <a:lvl4pPr>
              <a:defRPr sz="273">
                <a:latin typeface="Helvetica"/>
                <a:cs typeface="Helvetica"/>
              </a:defRPr>
            </a:lvl4pPr>
            <a:lvl5pPr>
              <a:defRPr sz="273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Sub heading here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997C7C1-40CD-4A3A-8BC8-28069B1794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982" y="819157"/>
            <a:ext cx="4056551" cy="3928913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>
              <a:spcAft>
                <a:spcPts val="115"/>
              </a:spcAft>
              <a:defRPr sz="563">
                <a:latin typeface="+mj-lt"/>
                <a:cs typeface="Arial"/>
              </a:defRPr>
            </a:lvl1pPr>
            <a:lvl2pPr>
              <a:defRPr sz="273">
                <a:latin typeface="Helvetica"/>
                <a:cs typeface="Helvetica"/>
              </a:defRPr>
            </a:lvl2pPr>
            <a:lvl3pPr>
              <a:defRPr sz="273">
                <a:latin typeface="Helvetica"/>
                <a:cs typeface="Helvetica"/>
              </a:defRPr>
            </a:lvl3pPr>
            <a:lvl4pPr>
              <a:defRPr sz="273">
                <a:latin typeface="Helvetica"/>
                <a:cs typeface="Helvetica"/>
              </a:defRPr>
            </a:lvl4pPr>
            <a:lvl5pPr>
              <a:defRPr sz="273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Sub heading here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95516D2-9282-4E5B-AA24-BF669AF42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4330" y="4888717"/>
            <a:ext cx="2012512" cy="206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7042-FD1A-774B-85D9-B3162D9DA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75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slide only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>
            <a:spLocks noGrp="1"/>
          </p:cNvSpPr>
          <p:nvPr>
            <p:ph type="title" hasCustomPrompt="1"/>
          </p:nvPr>
        </p:nvSpPr>
        <p:spPr>
          <a:xfrm>
            <a:off x="240385" y="362965"/>
            <a:ext cx="8610144" cy="187546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sz="1350" b="0" baseline="0">
                <a:solidFill>
                  <a:srgbClr val="1B75BB"/>
                </a:solidFill>
                <a:latin typeface="Nexa Bold" panose="02000000000000000000" pitchFamily="2" charset="0"/>
                <a:cs typeface="Nexa Bold" panose="02000000000000000000" pitchFamily="2" charset="0"/>
              </a:defRPr>
            </a:lvl1pPr>
          </a:lstStyle>
          <a:p>
            <a:r>
              <a:rPr lang="en-GB" dirty="0"/>
              <a:t>Main Heading Here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40388" y="38101"/>
            <a:ext cx="4845392" cy="185008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sz="675" b="1">
                <a:solidFill>
                  <a:schemeClr val="bg1"/>
                </a:solidFill>
                <a:latin typeface="Nexa Bold" panose="02000000000000000000" pitchFamily="2" charset="0"/>
                <a:cs typeface="Arial"/>
              </a:defRPr>
            </a:lvl1pPr>
          </a:lstStyle>
          <a:p>
            <a:pPr lvl="0"/>
            <a:r>
              <a:rPr lang="en-GB" dirty="0"/>
              <a:t>SECTION HEADING HERE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40390" y="819157"/>
            <a:ext cx="4056551" cy="1752596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>
              <a:spcAft>
                <a:spcPts val="115"/>
              </a:spcAft>
              <a:defRPr sz="563">
                <a:latin typeface="+mj-lt"/>
                <a:cs typeface="Arial"/>
              </a:defRPr>
            </a:lvl1pPr>
            <a:lvl2pPr>
              <a:defRPr sz="273">
                <a:latin typeface="Helvetica"/>
                <a:cs typeface="Helvetica"/>
              </a:defRPr>
            </a:lvl2pPr>
            <a:lvl3pPr>
              <a:defRPr sz="273">
                <a:latin typeface="Helvetica"/>
                <a:cs typeface="Helvetica"/>
              </a:defRPr>
            </a:lvl3pPr>
            <a:lvl4pPr>
              <a:defRPr sz="273">
                <a:latin typeface="Helvetica"/>
                <a:cs typeface="Helvetica"/>
              </a:defRPr>
            </a:lvl4pPr>
            <a:lvl5pPr>
              <a:defRPr sz="273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Sub heading here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18CAD18-8A5A-4CBC-9CD8-94C81FA7B1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387" y="2783614"/>
            <a:ext cx="4056551" cy="1752596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>
              <a:spcAft>
                <a:spcPts val="115"/>
              </a:spcAft>
              <a:defRPr sz="563">
                <a:latin typeface="+mj-lt"/>
                <a:cs typeface="Arial"/>
              </a:defRPr>
            </a:lvl1pPr>
            <a:lvl2pPr>
              <a:defRPr sz="273">
                <a:latin typeface="Helvetica"/>
                <a:cs typeface="Helvetica"/>
              </a:defRPr>
            </a:lvl2pPr>
            <a:lvl3pPr>
              <a:defRPr sz="273">
                <a:latin typeface="Helvetica"/>
                <a:cs typeface="Helvetica"/>
              </a:defRPr>
            </a:lvl3pPr>
            <a:lvl4pPr>
              <a:defRPr sz="273">
                <a:latin typeface="Helvetica"/>
                <a:cs typeface="Helvetica"/>
              </a:defRPr>
            </a:lvl4pPr>
            <a:lvl5pPr>
              <a:defRPr sz="273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Sub heading here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83D3E1-D378-4696-B096-76AB52BF0A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982" y="819157"/>
            <a:ext cx="4056551" cy="1752596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>
              <a:spcAft>
                <a:spcPts val="115"/>
              </a:spcAft>
              <a:defRPr sz="563">
                <a:latin typeface="+mj-lt"/>
                <a:cs typeface="Arial"/>
              </a:defRPr>
            </a:lvl1pPr>
            <a:lvl2pPr>
              <a:defRPr sz="273">
                <a:latin typeface="Helvetica"/>
                <a:cs typeface="Helvetica"/>
              </a:defRPr>
            </a:lvl2pPr>
            <a:lvl3pPr>
              <a:defRPr sz="273">
                <a:latin typeface="Helvetica"/>
                <a:cs typeface="Helvetica"/>
              </a:defRPr>
            </a:lvl3pPr>
            <a:lvl4pPr>
              <a:defRPr sz="273">
                <a:latin typeface="Helvetica"/>
                <a:cs typeface="Helvetica"/>
              </a:defRPr>
            </a:lvl4pPr>
            <a:lvl5pPr>
              <a:defRPr sz="273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Sub heading here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636452B-1CAE-41E4-8BDE-3318524595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3982" y="2783614"/>
            <a:ext cx="4056551" cy="1752596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>
              <a:spcAft>
                <a:spcPts val="115"/>
              </a:spcAft>
              <a:defRPr sz="563">
                <a:latin typeface="+mj-lt"/>
                <a:cs typeface="Arial"/>
              </a:defRPr>
            </a:lvl1pPr>
            <a:lvl2pPr>
              <a:defRPr sz="273">
                <a:latin typeface="Helvetica"/>
                <a:cs typeface="Helvetica"/>
              </a:defRPr>
            </a:lvl2pPr>
            <a:lvl3pPr>
              <a:defRPr sz="273">
                <a:latin typeface="Helvetica"/>
                <a:cs typeface="Helvetica"/>
              </a:defRPr>
            </a:lvl3pPr>
            <a:lvl4pPr>
              <a:defRPr sz="273">
                <a:latin typeface="Helvetica"/>
                <a:cs typeface="Helvetica"/>
              </a:defRPr>
            </a:lvl4pPr>
            <a:lvl5pPr>
              <a:defRPr sz="273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Sub heading here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81D050F-42FC-4850-8F60-7A54616F1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4330" y="4888717"/>
            <a:ext cx="2012512" cy="206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7042-FD1A-774B-85D9-B3162D9DA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6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slide only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>
            <a:spLocks noGrp="1"/>
          </p:cNvSpPr>
          <p:nvPr>
            <p:ph type="title" hasCustomPrompt="1"/>
          </p:nvPr>
        </p:nvSpPr>
        <p:spPr>
          <a:xfrm>
            <a:off x="240385" y="362965"/>
            <a:ext cx="8610144" cy="187546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sz="1350" b="0" baseline="0">
                <a:solidFill>
                  <a:srgbClr val="1B75BB"/>
                </a:solidFill>
                <a:latin typeface="Nexa Bold" panose="02000000000000000000" pitchFamily="2" charset="0"/>
                <a:cs typeface="Nexa Bold" panose="02000000000000000000" pitchFamily="2" charset="0"/>
              </a:defRPr>
            </a:lvl1pPr>
          </a:lstStyle>
          <a:p>
            <a:r>
              <a:rPr lang="en-GB" dirty="0"/>
              <a:t>Main Heading Here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40388" y="38101"/>
            <a:ext cx="4845392" cy="185008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sz="675" b="1">
                <a:solidFill>
                  <a:schemeClr val="bg1"/>
                </a:solidFill>
                <a:latin typeface="Nexa Bold" panose="02000000000000000000" pitchFamily="2" charset="0"/>
                <a:cs typeface="Arial"/>
              </a:defRPr>
            </a:lvl1pPr>
          </a:lstStyle>
          <a:p>
            <a:pPr lvl="0"/>
            <a:r>
              <a:rPr lang="en-GB" dirty="0"/>
              <a:t>SECTION HEADING HERE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40385" y="819157"/>
            <a:ext cx="8610144" cy="1752596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>
              <a:spcAft>
                <a:spcPts val="115"/>
              </a:spcAft>
              <a:defRPr sz="563">
                <a:latin typeface="+mj-lt"/>
                <a:cs typeface="Arial"/>
              </a:defRPr>
            </a:lvl1pPr>
            <a:lvl2pPr>
              <a:defRPr sz="273">
                <a:latin typeface="Helvetica"/>
                <a:cs typeface="Helvetica"/>
              </a:defRPr>
            </a:lvl2pPr>
            <a:lvl3pPr>
              <a:defRPr sz="273">
                <a:latin typeface="Helvetica"/>
                <a:cs typeface="Helvetica"/>
              </a:defRPr>
            </a:lvl3pPr>
            <a:lvl4pPr>
              <a:defRPr sz="273">
                <a:latin typeface="Helvetica"/>
                <a:cs typeface="Helvetica"/>
              </a:defRPr>
            </a:lvl4pPr>
            <a:lvl5pPr>
              <a:defRPr sz="273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Sub heading here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18CAD18-8A5A-4CBC-9CD8-94C81FA7B1B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0389" y="2783614"/>
            <a:ext cx="8610145" cy="1752596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>
              <a:spcAft>
                <a:spcPts val="115"/>
              </a:spcAft>
              <a:defRPr sz="563">
                <a:latin typeface="+mj-lt"/>
                <a:cs typeface="Arial"/>
              </a:defRPr>
            </a:lvl1pPr>
            <a:lvl2pPr>
              <a:defRPr sz="273">
                <a:latin typeface="Helvetica"/>
                <a:cs typeface="Helvetica"/>
              </a:defRPr>
            </a:lvl2pPr>
            <a:lvl3pPr>
              <a:defRPr sz="273">
                <a:latin typeface="Helvetica"/>
                <a:cs typeface="Helvetica"/>
              </a:defRPr>
            </a:lvl3pPr>
            <a:lvl4pPr>
              <a:defRPr sz="273">
                <a:latin typeface="Helvetica"/>
                <a:cs typeface="Helvetica"/>
              </a:defRPr>
            </a:lvl4pPr>
            <a:lvl5pPr>
              <a:defRPr sz="273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Sub heading here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D3CDA88-567A-445E-8100-3B70D93D1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4330" y="4888717"/>
            <a:ext cx="2012512" cy="206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7042-FD1A-774B-85D9-B3162D9DA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23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slide only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>
            <a:spLocks noGrp="1"/>
          </p:cNvSpPr>
          <p:nvPr>
            <p:ph type="title" hasCustomPrompt="1"/>
          </p:nvPr>
        </p:nvSpPr>
        <p:spPr>
          <a:xfrm>
            <a:off x="240385" y="362965"/>
            <a:ext cx="8610144" cy="187546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sz="1350" b="0" baseline="0">
                <a:solidFill>
                  <a:srgbClr val="1B75BB"/>
                </a:solidFill>
                <a:latin typeface="Nexa Bold" panose="02000000000000000000" pitchFamily="2" charset="0"/>
                <a:cs typeface="Nexa Bold" panose="02000000000000000000" pitchFamily="2" charset="0"/>
              </a:defRPr>
            </a:lvl1pPr>
          </a:lstStyle>
          <a:p>
            <a:r>
              <a:rPr lang="en-GB" dirty="0"/>
              <a:t>Main Heading Here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40388" y="38101"/>
            <a:ext cx="4845392" cy="185008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sz="675" b="1">
                <a:solidFill>
                  <a:schemeClr val="bg1"/>
                </a:solidFill>
                <a:latin typeface="Nexa Bold" panose="02000000000000000000" pitchFamily="2" charset="0"/>
                <a:cs typeface="Arial"/>
              </a:defRPr>
            </a:lvl1pPr>
          </a:lstStyle>
          <a:p>
            <a:pPr lvl="0"/>
            <a:r>
              <a:rPr lang="en-GB" dirty="0"/>
              <a:t>SECTION HEADING HERE</a:t>
            </a:r>
            <a:endParaRPr lang="en-US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40385" y="819154"/>
            <a:ext cx="8610144" cy="3961383"/>
          </a:xfrm>
          <a:prstGeom prst="rect">
            <a:avLst/>
          </a:prstGeom>
        </p:spPr>
        <p:txBody>
          <a:bodyPr vert="horz" lIns="0" tIns="0" rIns="0" bIns="0" numCol="1" spcCol="360000"/>
          <a:lstStyle>
            <a:lvl1pPr>
              <a:spcAft>
                <a:spcPts val="115"/>
              </a:spcAft>
              <a:defRPr sz="563">
                <a:latin typeface="+mj-lt"/>
                <a:cs typeface="Arial"/>
              </a:defRPr>
            </a:lvl1pPr>
            <a:lvl2pPr>
              <a:defRPr sz="273">
                <a:latin typeface="Helvetica"/>
                <a:cs typeface="Helvetica"/>
              </a:defRPr>
            </a:lvl2pPr>
            <a:lvl3pPr>
              <a:defRPr sz="273">
                <a:latin typeface="Helvetica"/>
                <a:cs typeface="Helvetica"/>
              </a:defRPr>
            </a:lvl3pPr>
            <a:lvl4pPr>
              <a:defRPr sz="273">
                <a:latin typeface="Helvetica"/>
                <a:cs typeface="Helvetica"/>
              </a:defRPr>
            </a:lvl4pPr>
            <a:lvl5pPr>
              <a:defRPr sz="273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Sub heading here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F7FC969-2CE3-4361-A8D9-46BAC6439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4330" y="4888717"/>
            <a:ext cx="2012512" cy="206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7042-FD1A-774B-85D9-B3162D9DA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2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only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96AF52C-0416-449B-9865-EC7AAC69D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4330" y="4888717"/>
            <a:ext cx="2012512" cy="206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7042-FD1A-774B-85D9-B3162D9DAB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13C1B01-D200-4ED4-88E2-437C1597F2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0388" y="38101"/>
            <a:ext cx="4845392" cy="185008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sz="675" b="1">
                <a:solidFill>
                  <a:schemeClr val="bg1"/>
                </a:solidFill>
                <a:latin typeface="Nexa Bold" panose="02000000000000000000" pitchFamily="2" charset="0"/>
                <a:cs typeface="Arial"/>
              </a:defRPr>
            </a:lvl1pPr>
          </a:lstStyle>
          <a:p>
            <a:pPr lvl="0"/>
            <a:r>
              <a:rPr lang="en-GB" dirty="0"/>
              <a:t>SECTION HEADING HERE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051042-8543-1643-8701-3D1C7B04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314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4E8E4144-AE01-4BCB-AEB4-B20DD5E8D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4330" y="4888717"/>
            <a:ext cx="2012512" cy="206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7042-FD1A-774B-85D9-B3162D9DA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69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5"/>
            <a:ext cx="7772400" cy="110252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142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5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1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4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9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42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EA8F437-1590-467C-9E23-FDEF4C1ED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4330" y="4888717"/>
            <a:ext cx="2012512" cy="206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7042-FD1A-774B-85D9-B3162D9DA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8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Nexa Bold" panose="020000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49C9D8-A7C2-4B9F-8589-CD4FD68B2472}"/>
              </a:ext>
            </a:extLst>
          </p:cNvPr>
          <p:cNvSpPr/>
          <p:nvPr userDrawn="1"/>
        </p:nvSpPr>
        <p:spPr>
          <a:xfrm rot="10800000">
            <a:off x="184243" y="1131622"/>
            <a:ext cx="8959761" cy="185008"/>
          </a:xfrm>
          <a:prstGeom prst="rect">
            <a:avLst/>
          </a:prstGeom>
          <a:gradFill flip="none" rotWithShape="1">
            <a:gsLst>
              <a:gs pos="0">
                <a:srgbClr val="680280"/>
              </a:gs>
              <a:gs pos="55000">
                <a:srgbClr val="A961CE"/>
              </a:gs>
              <a:gs pos="96000">
                <a:schemeClr val="bg1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5" dirty="0">
              <a:latin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3428E9-A85C-47F8-AE86-606A61C805FD}"/>
              </a:ext>
            </a:extLst>
          </p:cNvPr>
          <p:cNvCxnSpPr/>
          <p:nvPr userDrawn="1"/>
        </p:nvCxnSpPr>
        <p:spPr>
          <a:xfrm>
            <a:off x="332626" y="1500758"/>
            <a:ext cx="8316875" cy="0"/>
          </a:xfrm>
          <a:prstGeom prst="line">
            <a:avLst/>
          </a:prstGeom>
          <a:ln w="9525">
            <a:solidFill>
              <a:srgbClr val="A961C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B9D8677-C3C4-4338-B55B-3894436EA4CE}"/>
              </a:ext>
            </a:extLst>
          </p:cNvPr>
          <p:cNvSpPr/>
          <p:nvPr userDrawn="1"/>
        </p:nvSpPr>
        <p:spPr>
          <a:xfrm rot="10800000">
            <a:off x="140474" y="1852623"/>
            <a:ext cx="8959764" cy="190095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60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5" dirty="0">
              <a:latin typeface="Arial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637136-BBA4-4F51-B614-B69BF9BEF81C}"/>
              </a:ext>
            </a:extLst>
          </p:cNvPr>
          <p:cNvCxnSpPr/>
          <p:nvPr userDrawn="1"/>
        </p:nvCxnSpPr>
        <p:spPr>
          <a:xfrm>
            <a:off x="140470" y="2310986"/>
            <a:ext cx="8316875" cy="0"/>
          </a:xfrm>
          <a:prstGeom prst="line">
            <a:avLst/>
          </a:prstGeom>
          <a:ln w="952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7CB36-C99C-4F49-9552-1D2D22BDD287}"/>
              </a:ext>
            </a:extLst>
          </p:cNvPr>
          <p:cNvSpPr/>
          <p:nvPr userDrawn="1"/>
        </p:nvSpPr>
        <p:spPr>
          <a:xfrm rot="10800000">
            <a:off x="184243" y="2585140"/>
            <a:ext cx="8900767" cy="190097"/>
          </a:xfrm>
          <a:prstGeom prst="rect">
            <a:avLst/>
          </a:prstGeom>
          <a:gradFill flip="none" rotWithShape="1">
            <a:gsLst>
              <a:gs pos="0">
                <a:srgbClr val="62962F"/>
              </a:gs>
              <a:gs pos="53000">
                <a:schemeClr val="accent2"/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5" dirty="0">
              <a:latin typeface="Arial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C770F1-A858-4FBB-92D9-67BBAE3B373E}"/>
              </a:ext>
            </a:extLst>
          </p:cNvPr>
          <p:cNvCxnSpPr/>
          <p:nvPr userDrawn="1"/>
        </p:nvCxnSpPr>
        <p:spPr>
          <a:xfrm>
            <a:off x="140470" y="3061530"/>
            <a:ext cx="8316875" cy="0"/>
          </a:xfrm>
          <a:prstGeom prst="line">
            <a:avLst/>
          </a:prstGeom>
          <a:ln w="9525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945E55E-3EB1-40B2-AA53-5DAAEEA86668}"/>
              </a:ext>
            </a:extLst>
          </p:cNvPr>
          <p:cNvSpPr/>
          <p:nvPr userDrawn="1"/>
        </p:nvSpPr>
        <p:spPr>
          <a:xfrm rot="10800000">
            <a:off x="88225" y="3261233"/>
            <a:ext cx="8900768" cy="190097"/>
          </a:xfrm>
          <a:prstGeom prst="rect">
            <a:avLst/>
          </a:prstGeom>
          <a:gradFill flip="none" rotWithShape="1">
            <a:gsLst>
              <a:gs pos="1000">
                <a:srgbClr val="F17F18"/>
              </a:gs>
              <a:gs pos="60000">
                <a:srgbClr val="F5A23F"/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5" dirty="0">
              <a:latin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426BC9-94A3-4ED2-B065-C5EF6944159D}"/>
              </a:ext>
            </a:extLst>
          </p:cNvPr>
          <p:cNvCxnSpPr/>
          <p:nvPr userDrawn="1"/>
        </p:nvCxnSpPr>
        <p:spPr>
          <a:xfrm>
            <a:off x="184241" y="3689544"/>
            <a:ext cx="8316875" cy="0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61344EF2-868F-4A8E-96BC-329AB6910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34330" y="4888717"/>
            <a:ext cx="2012512" cy="206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7042-FD1A-774B-85D9-B3162D9DA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59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002"/>
            <a:ext cx="7886700" cy="345035"/>
          </a:xfrm>
        </p:spPr>
        <p:txBody>
          <a:bodyPr>
            <a:noAutofit/>
          </a:bodyPr>
          <a:lstStyle>
            <a:lvl1pPr>
              <a:defRPr lang="en-US" sz="2400" kern="1200" dirty="0">
                <a:solidFill>
                  <a:schemeClr val="accent3"/>
                </a:solidFill>
                <a:latin typeface="Nexa Bold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93780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459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>
                <a:latin typeface="Nexa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Nexa Bold" panose="02000000000000000000" pitchFamily="50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25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exa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8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latin typeface="Nexa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5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exa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90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56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Nexa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6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Nexa Bold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35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1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0" y="27384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88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45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2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432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006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06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18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5130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482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21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78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46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97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17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12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1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56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132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6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42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29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5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D285A71-A332-954B-B810-13BE1E27E52E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7D4867F-AAB8-2B49-8D95-20ED6EA9D0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0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9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9148"/>
            <a:ext cx="7886700" cy="34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 descr="MEF_1000_device.png"/>
          <p:cNvPicPr>
            <a:picLocks noChangeAspect="1"/>
          </p:cNvPicPr>
          <p:nvPr userDrawn="1"/>
        </p:nvPicPr>
        <p:blipFill rotWithShape="1">
          <a:blip r:embed="rId1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2" t="14350" r="-309514" b="50425"/>
          <a:stretch/>
        </p:blipFill>
        <p:spPr>
          <a:xfrm>
            <a:off x="0" y="1"/>
            <a:ext cx="6858000" cy="62345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28575">
            <a:gradFill flip="none" rotWithShape="1">
              <a:gsLst>
                <a:gs pos="33000">
                  <a:schemeClr val="accent5"/>
                </a:gs>
                <a:gs pos="100000">
                  <a:schemeClr val="bg2"/>
                </a:gs>
                <a:gs pos="66000">
                  <a:schemeClr val="accent3"/>
                </a:gs>
                <a:gs pos="0">
                  <a:schemeClr val="accent4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EF_1000_LN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48" y="151240"/>
            <a:ext cx="2281943" cy="32403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4948014"/>
            <a:ext cx="91440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 descr="url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60" y="5022565"/>
            <a:ext cx="1320779" cy="528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727" y="4976879"/>
            <a:ext cx="1181734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" dirty="0">
                <a:solidFill>
                  <a:schemeClr val="tx1"/>
                </a:solidFill>
              </a:rPr>
              <a:t>© 2020 Mobile </a:t>
            </a:r>
            <a:r>
              <a:rPr lang="en-US" sz="525" dirty="0">
                <a:solidFill>
                  <a:schemeClr val="tx1"/>
                </a:solidFill>
              </a:rPr>
              <a:t>Ecosystem</a:t>
            </a:r>
            <a:r>
              <a:rPr lang="en-US" sz="450" dirty="0">
                <a:solidFill>
                  <a:schemeClr val="tx1"/>
                </a:solidFill>
              </a:rPr>
              <a:t> Forum Ltd</a:t>
            </a:r>
          </a:p>
        </p:txBody>
      </p:sp>
    </p:spTree>
    <p:extLst>
      <p:ext uri="{BB962C8B-B14F-4D97-AF65-F5344CB8AC3E}">
        <p14:creationId xmlns:p14="http://schemas.microsoft.com/office/powerpoint/2010/main" val="164177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685800" rtl="0" eaLnBrk="1" latinLnBrk="0" hangingPunct="1">
        <a:lnSpc>
          <a:spcPct val="90000"/>
        </a:lnSpc>
        <a:spcBef>
          <a:spcPts val="750"/>
        </a:spcBef>
        <a:buFontTx/>
        <a:buBlip>
          <a:blip r:embed="rId15"/>
        </a:buBlip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68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6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4855739"/>
            <a:ext cx="9144000" cy="0"/>
          </a:xfrm>
          <a:prstGeom prst="line">
            <a:avLst/>
          </a:prstGeom>
          <a:ln w="9525">
            <a:solidFill>
              <a:srgbClr val="59BEE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4" y="7"/>
            <a:ext cx="9100656" cy="24777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  <a:gs pos="47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5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6194"/>
            <a:ext cx="9144000" cy="0"/>
          </a:xfrm>
          <a:prstGeom prst="line">
            <a:avLst/>
          </a:prstGeom>
          <a:ln w="9525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134330" y="4888717"/>
            <a:ext cx="2012512" cy="206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57042-FD1A-774B-85D9-B3162D9DAB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4EF8C3-D635-3942-B661-3F6CF6040E79}"/>
              </a:ext>
            </a:extLst>
          </p:cNvPr>
          <p:cNvSpPr txBox="1"/>
          <p:nvPr userDrawn="1"/>
        </p:nvSpPr>
        <p:spPr>
          <a:xfrm>
            <a:off x="3466763" y="4963657"/>
            <a:ext cx="2167140" cy="144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8" dirty="0">
                <a:solidFill>
                  <a:schemeClr val="tx1"/>
                </a:solidFill>
                <a:latin typeface="+mj-lt"/>
              </a:rPr>
              <a:t>© 2020 Mobile Ecosystem Forum Ltd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AC227-35E5-E841-8434-B438A728DA9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40585" y="298815"/>
            <a:ext cx="882290" cy="3063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913480-ECC0-0D4E-B24E-B7E81B284695}"/>
              </a:ext>
            </a:extLst>
          </p:cNvPr>
          <p:cNvSpPr/>
          <p:nvPr userDrawn="1"/>
        </p:nvSpPr>
        <p:spPr>
          <a:xfrm>
            <a:off x="1" y="690367"/>
            <a:ext cx="9143999" cy="445313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67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0631BCBD-79F5-3B45-975F-F5BB62B7596F}"/>
              </a:ext>
            </a:extLst>
          </p:cNvPr>
          <p:cNvSpPr txBox="1">
            <a:spLocks/>
          </p:cNvSpPr>
          <p:nvPr userDrawn="1"/>
        </p:nvSpPr>
        <p:spPr>
          <a:xfrm>
            <a:off x="240388" y="38101"/>
            <a:ext cx="4845392" cy="185008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marR="0" indent="0" algn="l" defTabSz="64238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b="1" i="0" kern="1200" baseline="0">
                <a:solidFill>
                  <a:schemeClr val="bg1"/>
                </a:solidFill>
                <a:latin typeface="Nexa Bold" panose="02000000000000000000" pitchFamily="2" charset="0"/>
                <a:ea typeface="+mn-ea"/>
                <a:cs typeface="Arial"/>
              </a:defRPr>
            </a:lvl1pPr>
            <a:lvl2pPr marL="1043878" indent="-401492" algn="l" defTabSz="642387" rtl="0" eaLnBrk="1" latinLnBrk="0" hangingPunct="1">
              <a:spcBef>
                <a:spcPct val="20000"/>
              </a:spcBef>
              <a:buFont typeface="Arial"/>
              <a:buChar char="–"/>
              <a:defRPr sz="2257" b="0" i="0" kern="1200">
                <a:solidFill>
                  <a:schemeClr val="tx1"/>
                </a:solidFill>
                <a:latin typeface="Stempel Garamond Roman"/>
                <a:ea typeface="+mn-ea"/>
                <a:cs typeface="Stempel Garamond Roman"/>
              </a:defRPr>
            </a:lvl2pPr>
            <a:lvl3pPr marL="1605966" indent="-321194" algn="l" defTabSz="642387" rtl="0" eaLnBrk="1" latinLnBrk="0" hangingPunct="1">
              <a:spcBef>
                <a:spcPct val="20000"/>
              </a:spcBef>
              <a:buFont typeface="Arial"/>
              <a:buChar char="•"/>
              <a:defRPr sz="2257" b="0" i="0" kern="1200">
                <a:solidFill>
                  <a:schemeClr val="tx1"/>
                </a:solidFill>
                <a:latin typeface="Stempel Garamond Roman"/>
                <a:ea typeface="+mn-ea"/>
                <a:cs typeface="Stempel Garamond Roman"/>
              </a:defRPr>
            </a:lvl3pPr>
            <a:lvl4pPr marL="2248351" indent="-321194" algn="l" defTabSz="642387" rtl="0" eaLnBrk="1" latinLnBrk="0" hangingPunct="1">
              <a:spcBef>
                <a:spcPct val="20000"/>
              </a:spcBef>
              <a:buFont typeface="Arial"/>
              <a:buChar char="–"/>
              <a:defRPr sz="2257" b="0" i="0" kern="1200">
                <a:solidFill>
                  <a:schemeClr val="tx1"/>
                </a:solidFill>
                <a:latin typeface="Stempel Garamond Roman"/>
                <a:ea typeface="+mn-ea"/>
                <a:cs typeface="Stempel Garamond Roman"/>
              </a:defRPr>
            </a:lvl4pPr>
            <a:lvl5pPr marL="2890736" indent="-321194" algn="l" defTabSz="642387" rtl="0" eaLnBrk="1" latinLnBrk="0" hangingPunct="1">
              <a:spcBef>
                <a:spcPct val="20000"/>
              </a:spcBef>
              <a:buFont typeface="Arial"/>
              <a:buChar char="»"/>
              <a:defRPr sz="2257" b="0" i="0" kern="1200">
                <a:solidFill>
                  <a:schemeClr val="tx1"/>
                </a:solidFill>
                <a:latin typeface="Stempel Garamond Roman"/>
                <a:ea typeface="+mn-ea"/>
                <a:cs typeface="Stempel Garamond Roman"/>
              </a:defRPr>
            </a:lvl5pPr>
            <a:lvl6pPr marL="3533123" indent="-321194" algn="l" defTabSz="642387" rtl="0" eaLnBrk="1" latinLnBrk="0" hangingPunct="1">
              <a:spcBef>
                <a:spcPct val="20000"/>
              </a:spcBef>
              <a:buFont typeface="Arial"/>
              <a:buChar char="•"/>
              <a:defRPr sz="2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5508" indent="-321194" algn="l" defTabSz="642387" rtl="0" eaLnBrk="1" latinLnBrk="0" hangingPunct="1">
              <a:spcBef>
                <a:spcPct val="20000"/>
              </a:spcBef>
              <a:buFont typeface="Arial"/>
              <a:buChar char="•"/>
              <a:defRPr sz="2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7895" indent="-321194" algn="l" defTabSz="642387" rtl="0" eaLnBrk="1" latinLnBrk="0" hangingPunct="1">
              <a:spcBef>
                <a:spcPct val="20000"/>
              </a:spcBef>
              <a:buFont typeface="Arial"/>
              <a:buChar char="•"/>
              <a:defRPr sz="2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0281" indent="-321194" algn="l" defTabSz="642387" rtl="0" eaLnBrk="1" latinLnBrk="0" hangingPunct="1">
              <a:spcBef>
                <a:spcPct val="20000"/>
              </a:spcBef>
              <a:buFont typeface="Arial"/>
              <a:buChar char="•"/>
              <a:defRPr sz="2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MOBILE CONTENT</a:t>
            </a:r>
          </a:p>
        </p:txBody>
      </p:sp>
    </p:spTree>
    <p:extLst>
      <p:ext uri="{BB962C8B-B14F-4D97-AF65-F5344CB8AC3E}">
        <p14:creationId xmlns:p14="http://schemas.microsoft.com/office/powerpoint/2010/main" val="196850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defTabSz="481790" rtl="0" eaLnBrk="1" latinLnBrk="0" hangingPunct="1">
        <a:spcBef>
          <a:spcPct val="0"/>
        </a:spcBef>
        <a:buNone/>
        <a:defRPr sz="886" b="1" kern="1200">
          <a:solidFill>
            <a:srgbClr val="0070C0"/>
          </a:solidFill>
          <a:latin typeface="+mj-lt"/>
          <a:ea typeface="+mj-ea"/>
          <a:cs typeface="Helvetica"/>
        </a:defRPr>
      </a:lvl1pPr>
    </p:titleStyle>
    <p:bodyStyle>
      <a:lvl1pPr marL="0" indent="0" algn="l" defTabSz="481790" rtl="0" eaLnBrk="1" latinLnBrk="0" hangingPunct="1">
        <a:spcBef>
          <a:spcPct val="20000"/>
        </a:spcBef>
        <a:buFont typeface="Arial"/>
        <a:buNone/>
        <a:defRPr sz="1693" b="0" i="0" kern="1200" baseline="0">
          <a:solidFill>
            <a:schemeClr val="tx1"/>
          </a:solidFill>
          <a:latin typeface="Stempel Garamond Roman"/>
          <a:ea typeface="+mn-ea"/>
          <a:cs typeface="Stempel Garamond Roman"/>
        </a:defRPr>
      </a:lvl1pPr>
      <a:lvl2pPr marL="782909" indent="-301119" algn="l" defTabSz="481790" rtl="0" eaLnBrk="1" latinLnBrk="0" hangingPunct="1">
        <a:spcBef>
          <a:spcPct val="20000"/>
        </a:spcBef>
        <a:buFont typeface="Arial"/>
        <a:buChar char="–"/>
        <a:defRPr sz="1693" b="0" i="0" kern="1200">
          <a:solidFill>
            <a:schemeClr val="tx1"/>
          </a:solidFill>
          <a:latin typeface="Stempel Garamond Roman"/>
          <a:ea typeface="+mn-ea"/>
          <a:cs typeface="Stempel Garamond Roman"/>
        </a:defRPr>
      </a:lvl2pPr>
      <a:lvl3pPr marL="1204475" indent="-240896" algn="l" defTabSz="481790" rtl="0" eaLnBrk="1" latinLnBrk="0" hangingPunct="1">
        <a:spcBef>
          <a:spcPct val="20000"/>
        </a:spcBef>
        <a:buFont typeface="Arial"/>
        <a:buChar char="•"/>
        <a:defRPr sz="1693" b="0" i="0" kern="1200">
          <a:solidFill>
            <a:schemeClr val="tx1"/>
          </a:solidFill>
          <a:latin typeface="Stempel Garamond Roman"/>
          <a:ea typeface="+mn-ea"/>
          <a:cs typeface="Stempel Garamond Roman"/>
        </a:defRPr>
      </a:lvl3pPr>
      <a:lvl4pPr marL="1686263" indent="-240896" algn="l" defTabSz="481790" rtl="0" eaLnBrk="1" latinLnBrk="0" hangingPunct="1">
        <a:spcBef>
          <a:spcPct val="20000"/>
        </a:spcBef>
        <a:buFont typeface="Arial"/>
        <a:buChar char="–"/>
        <a:defRPr sz="1693" b="0" i="0" kern="1200">
          <a:solidFill>
            <a:schemeClr val="tx1"/>
          </a:solidFill>
          <a:latin typeface="Stempel Garamond Roman"/>
          <a:ea typeface="+mn-ea"/>
          <a:cs typeface="Stempel Garamond Roman"/>
        </a:defRPr>
      </a:lvl4pPr>
      <a:lvl5pPr marL="2168052" indent="-240896" algn="l" defTabSz="481790" rtl="0" eaLnBrk="1" latinLnBrk="0" hangingPunct="1">
        <a:spcBef>
          <a:spcPct val="20000"/>
        </a:spcBef>
        <a:buFont typeface="Arial"/>
        <a:buChar char="»"/>
        <a:defRPr sz="1693" b="0" i="0" kern="1200">
          <a:solidFill>
            <a:schemeClr val="tx1"/>
          </a:solidFill>
          <a:latin typeface="Stempel Garamond Roman"/>
          <a:ea typeface="+mn-ea"/>
          <a:cs typeface="Stempel Garamond Roman"/>
        </a:defRPr>
      </a:lvl5pPr>
      <a:lvl6pPr marL="2649842" indent="-240896" algn="l" defTabSz="481790" rtl="0" eaLnBrk="1" latinLnBrk="0" hangingPunct="1">
        <a:spcBef>
          <a:spcPct val="20000"/>
        </a:spcBef>
        <a:buFont typeface="Arial"/>
        <a:buChar char="•"/>
        <a:defRPr sz="2096" kern="1200">
          <a:solidFill>
            <a:schemeClr val="tx1"/>
          </a:solidFill>
          <a:latin typeface="+mn-lt"/>
          <a:ea typeface="+mn-ea"/>
          <a:cs typeface="+mn-cs"/>
        </a:defRPr>
      </a:lvl6pPr>
      <a:lvl7pPr marL="3131631" indent="-240896" algn="l" defTabSz="481790" rtl="0" eaLnBrk="1" latinLnBrk="0" hangingPunct="1">
        <a:spcBef>
          <a:spcPct val="20000"/>
        </a:spcBef>
        <a:buFont typeface="Arial"/>
        <a:buChar char="•"/>
        <a:defRPr sz="2096" kern="1200">
          <a:solidFill>
            <a:schemeClr val="tx1"/>
          </a:solidFill>
          <a:latin typeface="+mn-lt"/>
          <a:ea typeface="+mn-ea"/>
          <a:cs typeface="+mn-cs"/>
        </a:defRPr>
      </a:lvl7pPr>
      <a:lvl8pPr marL="3613421" indent="-240896" algn="l" defTabSz="481790" rtl="0" eaLnBrk="1" latinLnBrk="0" hangingPunct="1">
        <a:spcBef>
          <a:spcPct val="20000"/>
        </a:spcBef>
        <a:buFont typeface="Arial"/>
        <a:buChar char="•"/>
        <a:defRPr sz="2096" kern="1200">
          <a:solidFill>
            <a:schemeClr val="tx1"/>
          </a:solidFill>
          <a:latin typeface="+mn-lt"/>
          <a:ea typeface="+mn-ea"/>
          <a:cs typeface="+mn-cs"/>
        </a:defRPr>
      </a:lvl8pPr>
      <a:lvl9pPr marL="4095211" indent="-240896" algn="l" defTabSz="481790" rtl="0" eaLnBrk="1" latinLnBrk="0" hangingPunct="1">
        <a:spcBef>
          <a:spcPct val="20000"/>
        </a:spcBef>
        <a:buFont typeface="Arial"/>
        <a:buChar char="•"/>
        <a:defRPr sz="20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1790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1pPr>
      <a:lvl2pPr marL="481790" algn="l" defTabSz="481790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2pPr>
      <a:lvl3pPr marL="963579" algn="l" defTabSz="481790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445369" algn="l" defTabSz="481790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4pPr>
      <a:lvl5pPr marL="1927158" algn="l" defTabSz="481790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5pPr>
      <a:lvl6pPr marL="2408948" algn="l" defTabSz="481790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6pPr>
      <a:lvl7pPr marL="2890738" algn="l" defTabSz="481790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7pPr>
      <a:lvl8pPr marL="3372527" algn="l" defTabSz="481790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8pPr>
      <a:lvl9pPr marL="3854315" algn="l" defTabSz="481790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99153"/>
            <a:ext cx="7886700" cy="34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 descr="MEF_1000_device.png"/>
          <p:cNvPicPr>
            <a:picLocks noChangeAspect="1"/>
          </p:cNvPicPr>
          <p:nvPr userDrawn="1"/>
        </p:nvPicPr>
        <p:blipFill rotWithShape="1">
          <a:blip r:embed="rId1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7078"/>
          <a:stretch/>
        </p:blipFill>
        <p:spPr>
          <a:xfrm>
            <a:off x="0" y="6"/>
            <a:ext cx="6858000" cy="62345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23455"/>
            <a:ext cx="9144000" cy="0"/>
          </a:xfrm>
          <a:prstGeom prst="line">
            <a:avLst/>
          </a:prstGeom>
          <a:ln w="28575">
            <a:gradFill flip="none" rotWithShape="1">
              <a:gsLst>
                <a:gs pos="33000">
                  <a:schemeClr val="accent5"/>
                </a:gs>
                <a:gs pos="100000">
                  <a:schemeClr val="bg2"/>
                </a:gs>
                <a:gs pos="66000">
                  <a:schemeClr val="accent3"/>
                </a:gs>
                <a:gs pos="0">
                  <a:schemeClr val="accent4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EF_1000_LND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558" y="151240"/>
            <a:ext cx="2281943" cy="32403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4948014"/>
            <a:ext cx="91440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0" descr="url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166" y="5022570"/>
            <a:ext cx="1320779" cy="5283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727" y="4976879"/>
            <a:ext cx="1181734" cy="173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">
                <a:solidFill>
                  <a:schemeClr val="tx1"/>
                </a:solidFill>
              </a:rPr>
              <a:t>© 2020 Mobile </a:t>
            </a:r>
            <a:r>
              <a:rPr lang="en-US" sz="525">
                <a:solidFill>
                  <a:schemeClr val="tx1"/>
                </a:solidFill>
              </a:rPr>
              <a:t>Ecosystem</a:t>
            </a:r>
            <a:r>
              <a:rPr lang="en-US" sz="450">
                <a:solidFill>
                  <a:schemeClr val="tx1"/>
                </a:solidFill>
              </a:rPr>
              <a:t> Forum Ltd</a:t>
            </a:r>
          </a:p>
        </p:txBody>
      </p:sp>
    </p:spTree>
    <p:extLst>
      <p:ext uri="{BB962C8B-B14F-4D97-AF65-F5344CB8AC3E}">
        <p14:creationId xmlns:p14="http://schemas.microsoft.com/office/powerpoint/2010/main" val="72952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685800" rtl="0" eaLnBrk="1" latinLnBrk="0" hangingPunct="1">
        <a:lnSpc>
          <a:spcPct val="90000"/>
        </a:lnSpc>
        <a:spcBef>
          <a:spcPts val="750"/>
        </a:spcBef>
        <a:buFontTx/>
        <a:buBlip>
          <a:blip r:embed="rId15"/>
        </a:buBlip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968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6"/>
        </a:buBlip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2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4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Yr6nRAHBjzIlSEPLv_gDNGSOM8pJtpnxalbzqmIQCiM/edit?usp=sharing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208F1-147F-BA4E-8124-8A6AD179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95" y="808235"/>
            <a:ext cx="8898678" cy="2139553"/>
          </a:xfrm>
        </p:spPr>
        <p:txBody>
          <a:bodyPr/>
          <a:lstStyle/>
          <a:p>
            <a:r>
              <a:rPr lang="en-GB" dirty="0">
                <a:latin typeface="Nexa Bold" panose="02000000000000000000" pitchFamily="50" charset="0"/>
              </a:rPr>
              <a:t>DCB F</a:t>
            </a:r>
            <a:r>
              <a:rPr lang="en-US" dirty="0">
                <a:latin typeface="Nexa Bold" panose="02000000000000000000" pitchFamily="50" charset="0"/>
              </a:rPr>
              <a:t>or Growth</a:t>
            </a:r>
            <a:r>
              <a:rPr lang="en-US" dirty="0"/>
              <a:t> Working Group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1E4C0-789A-E44C-B616-FD2F78B6C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66" y="3411101"/>
            <a:ext cx="7886700" cy="1125140"/>
          </a:xfrm>
        </p:spPr>
        <p:txBody>
          <a:bodyPr>
            <a:normAutofit/>
          </a:bodyPr>
          <a:lstStyle/>
          <a:p>
            <a:r>
              <a:rPr lang="en-GB" sz="3200" baseline="30000" dirty="0"/>
              <a:t>February 19th, 2024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45772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C9D8-FC22-DBA2-1022-2BCA7F6F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MEF IN BARCELONA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81A48-AB04-A6FF-40C4-97C567C34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24" y="745004"/>
            <a:ext cx="7285351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7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8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21547" y="26454"/>
            <a:ext cx="2022454" cy="975793"/>
          </a:xfrm>
          <a:custGeom>
            <a:avLst/>
            <a:gdLst/>
            <a:ahLst/>
            <a:cxnLst/>
            <a:rect l="l" t="t" r="r" b="b"/>
            <a:pathLst>
              <a:path w="4044907" h="1951586">
                <a:moveTo>
                  <a:pt x="0" y="0"/>
                </a:moveTo>
                <a:lnTo>
                  <a:pt x="4044907" y="0"/>
                </a:lnTo>
                <a:lnTo>
                  <a:pt x="4044907" y="1951586"/>
                </a:lnTo>
                <a:lnTo>
                  <a:pt x="0" y="1951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457200"/>
            <a:endParaRPr lang="en-IE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901645" y="676211"/>
            <a:ext cx="6832825" cy="6387483"/>
          </a:xfrm>
          <a:custGeom>
            <a:avLst/>
            <a:gdLst/>
            <a:ahLst/>
            <a:cxnLst/>
            <a:rect l="l" t="t" r="r" b="b"/>
            <a:pathLst>
              <a:path w="13665650" h="12774965">
                <a:moveTo>
                  <a:pt x="0" y="0"/>
                </a:moveTo>
                <a:lnTo>
                  <a:pt x="13665649" y="0"/>
                </a:lnTo>
                <a:lnTo>
                  <a:pt x="13665649" y="12774965"/>
                </a:lnTo>
                <a:lnTo>
                  <a:pt x="0" y="127749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IE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204106" y="2903649"/>
            <a:ext cx="735789" cy="689802"/>
          </a:xfrm>
          <a:custGeom>
            <a:avLst/>
            <a:gdLst/>
            <a:ahLst/>
            <a:cxnLst/>
            <a:rect l="l" t="t" r="r" b="b"/>
            <a:pathLst>
              <a:path w="1471577" h="1379603">
                <a:moveTo>
                  <a:pt x="0" y="0"/>
                </a:moveTo>
                <a:lnTo>
                  <a:pt x="1471576" y="0"/>
                </a:lnTo>
                <a:lnTo>
                  <a:pt x="1471576" y="1379603"/>
                </a:lnTo>
                <a:lnTo>
                  <a:pt x="0" y="1379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IE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36447" y="2044811"/>
            <a:ext cx="5871107" cy="8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Nexa Bold"/>
              </a:rPr>
              <a:t>2024 ROADMAP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7592" y="-1165272"/>
            <a:ext cx="8115300" cy="4461478"/>
            <a:chOff x="0" y="-87730"/>
            <a:chExt cx="21640800" cy="11897274"/>
          </a:xfrm>
        </p:grpSpPr>
        <p:sp>
          <p:nvSpPr>
            <p:cNvPr id="5" name="TextBox 5"/>
            <p:cNvSpPr txBox="1"/>
            <p:nvPr/>
          </p:nvSpPr>
          <p:spPr>
            <a:xfrm>
              <a:off x="0" y="1929257"/>
              <a:ext cx="6991464" cy="1925448"/>
            </a:xfrm>
            <a:prstGeom prst="rect">
              <a:avLst/>
            </a:prstGeom>
          </p:spPr>
          <p:txBody>
            <a:bodyPr lIns="21583" tIns="21583" rIns="21583" bIns="21583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5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240" y="1929257"/>
              <a:ext cx="1593373" cy="1925448"/>
            </a:xfrm>
            <a:prstGeom prst="rect">
              <a:avLst/>
            </a:prstGeom>
          </p:spPr>
          <p:txBody>
            <a:bodyPr lIns="21583" tIns="21583" rIns="21583" bIns="21583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5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09149" y="3244632"/>
              <a:ext cx="1171208" cy="295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8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1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JANUAY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312048" y="-87730"/>
              <a:ext cx="6991464" cy="1925448"/>
            </a:xfrm>
            <a:prstGeom prst="rect">
              <a:avLst/>
            </a:prstGeom>
          </p:spPr>
          <p:txBody>
            <a:bodyPr lIns="21583" tIns="21583" rIns="21583" bIns="21583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5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>
            <a:xfrm>
              <a:off x="9184623" y="1300459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69" y="0"/>
                  </a:lnTo>
                  <a:lnTo>
                    <a:pt x="239269" y="311752"/>
                  </a:lnTo>
                  <a:lnTo>
                    <a:pt x="0" y="311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7312047" y="0"/>
              <a:ext cx="1593372" cy="1837718"/>
              <a:chOff x="0" y="0"/>
              <a:chExt cx="345991" cy="39904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9184624" y="227157"/>
              <a:ext cx="4635579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MEF CONNECTS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530739" y="1257365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KUALA LUMPUR - MALAYSIA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184624" y="694437"/>
              <a:ext cx="5059504" cy="431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3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2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MOBILE CONTENT &amp; PAYMENTS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3975589"/>
              <a:ext cx="6991465" cy="1837718"/>
              <a:chOff x="0" y="0"/>
              <a:chExt cx="1518152" cy="39904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F7931D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1872576" y="5271053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69" y="0"/>
                  </a:lnTo>
                  <a:lnTo>
                    <a:pt x="239269" y="311752"/>
                  </a:lnTo>
                  <a:lnTo>
                    <a:pt x="0" y="311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0" y="3975589"/>
              <a:ext cx="1593372" cy="1837718"/>
              <a:chOff x="0" y="0"/>
              <a:chExt cx="345991" cy="39904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872576" y="4174171"/>
              <a:ext cx="4635579" cy="558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6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MEF LOUNGE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218693" y="5227960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BARCELONA - SPAIN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08883" y="4219336"/>
              <a:ext cx="1242616" cy="12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18" b="0" i="0" u="none" strike="noStrike" kern="1200" cap="none" spc="0" normalizeH="0" baseline="0" noProof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7032" y="5217899"/>
              <a:ext cx="1439312" cy="29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5" b="0" i="0" u="none" strike="noStrike" kern="1200" cap="none" spc="0" normalizeH="0" baseline="0" noProof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FEBRUARY</a:t>
              </a:r>
            </a:p>
          </p:txBody>
        </p:sp>
        <p:sp>
          <p:nvSpPr>
            <p:cNvPr id="38" name="Freeform 38"/>
            <p:cNvSpPr/>
            <p:nvPr/>
          </p:nvSpPr>
          <p:spPr>
            <a:xfrm>
              <a:off x="16211126" y="9218229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70" y="0"/>
                  </a:lnTo>
                  <a:lnTo>
                    <a:pt x="239270" y="311751"/>
                  </a:lnTo>
                  <a:lnTo>
                    <a:pt x="0" y="311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14586752" y="7988104"/>
              <a:ext cx="6991465" cy="1837718"/>
              <a:chOff x="0" y="0"/>
              <a:chExt cx="1518152" cy="39904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8CC63E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2" name="Freeform 42"/>
            <p:cNvSpPr/>
            <p:nvPr/>
          </p:nvSpPr>
          <p:spPr>
            <a:xfrm>
              <a:off x="16459328" y="9288563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69" y="0"/>
                  </a:lnTo>
                  <a:lnTo>
                    <a:pt x="239269" y="311751"/>
                  </a:lnTo>
                  <a:lnTo>
                    <a:pt x="0" y="311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3" name="Group 43"/>
            <p:cNvGrpSpPr/>
            <p:nvPr/>
          </p:nvGrpSpPr>
          <p:grpSpPr>
            <a:xfrm>
              <a:off x="14586752" y="7988104"/>
              <a:ext cx="1593372" cy="1837718"/>
              <a:chOff x="0" y="0"/>
              <a:chExt cx="345991" cy="399049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16459328" y="8215261"/>
              <a:ext cx="4635579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MEF CONNECTS 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6805443" y="9245467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DELHI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6459328" y="8641741"/>
              <a:ext cx="4701867" cy="558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6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INDIA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4823712" y="9206208"/>
              <a:ext cx="1171208" cy="298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2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8" b="0" i="0" u="none" strike="noStrike" kern="1200" cap="none" spc="0" normalizeH="0" baseline="0" noProof="0">
                  <a:ln>
                    <a:noFill/>
                  </a:ln>
                  <a:solidFill>
                    <a:srgbClr val="8CC63E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APRIL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4599123" y="8553405"/>
              <a:ext cx="1568632" cy="657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9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4" b="0" i="0" u="none" strike="noStrike" kern="1200" cap="none" spc="0" normalizeH="0" baseline="0" noProof="0">
                  <a:ln>
                    <a:noFill/>
                  </a:ln>
                  <a:solidFill>
                    <a:srgbClr val="8CC63E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15-16</a:t>
              </a:r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7311215" y="9958230"/>
              <a:ext cx="7043190" cy="1851314"/>
              <a:chOff x="0" y="0"/>
              <a:chExt cx="1518152" cy="399049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363" y="0"/>
                    </a:moveTo>
                    <a:lnTo>
                      <a:pt x="1479789" y="0"/>
                    </a:lnTo>
                    <a:cubicBezTo>
                      <a:pt x="1500976" y="0"/>
                      <a:pt x="1518152" y="17176"/>
                      <a:pt x="1518152" y="38363"/>
                    </a:cubicBezTo>
                    <a:lnTo>
                      <a:pt x="1518152" y="360685"/>
                    </a:lnTo>
                    <a:cubicBezTo>
                      <a:pt x="1518152" y="381873"/>
                      <a:pt x="1500976" y="399049"/>
                      <a:pt x="1479789" y="399049"/>
                    </a:cubicBezTo>
                    <a:lnTo>
                      <a:pt x="38363" y="399049"/>
                    </a:lnTo>
                    <a:cubicBezTo>
                      <a:pt x="17176" y="399049"/>
                      <a:pt x="0" y="381873"/>
                      <a:pt x="0" y="360685"/>
                    </a:cubicBezTo>
                    <a:lnTo>
                      <a:pt x="0" y="38363"/>
                    </a:lnTo>
                    <a:cubicBezTo>
                      <a:pt x="0" y="17176"/>
                      <a:pt x="17176" y="0"/>
                      <a:pt x="38363" y="0"/>
                    </a:cubicBezTo>
                    <a:close/>
                  </a:path>
                </a:pathLst>
              </a:custGeom>
              <a:solidFill>
                <a:srgbClr val="1B75B8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19515" tIns="19515" rIns="19515" bIns="19515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" name="Freeform 54"/>
            <p:cNvSpPr/>
            <p:nvPr/>
          </p:nvSpPr>
          <p:spPr>
            <a:xfrm>
              <a:off x="9197645" y="11268310"/>
              <a:ext cx="241040" cy="314058"/>
            </a:xfrm>
            <a:custGeom>
              <a:avLst/>
              <a:gdLst/>
              <a:ahLst/>
              <a:cxnLst/>
              <a:rect l="l" t="t" r="r" b="b"/>
              <a:pathLst>
                <a:path w="241040" h="314058">
                  <a:moveTo>
                    <a:pt x="0" y="0"/>
                  </a:moveTo>
                  <a:lnTo>
                    <a:pt x="241039" y="0"/>
                  </a:lnTo>
                  <a:lnTo>
                    <a:pt x="241039" y="314058"/>
                  </a:lnTo>
                  <a:lnTo>
                    <a:pt x="0" y="314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7311215" y="9958230"/>
              <a:ext cx="1605160" cy="1851314"/>
              <a:chOff x="0" y="0"/>
              <a:chExt cx="345991" cy="399049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8333" y="0"/>
                    </a:moveTo>
                    <a:lnTo>
                      <a:pt x="177658" y="0"/>
                    </a:lnTo>
                    <a:cubicBezTo>
                      <a:pt x="222303" y="0"/>
                      <a:pt x="265119" y="17735"/>
                      <a:pt x="296687" y="49303"/>
                    </a:cubicBezTo>
                    <a:cubicBezTo>
                      <a:pt x="328256" y="80872"/>
                      <a:pt x="345991" y="123688"/>
                      <a:pt x="345991" y="168333"/>
                    </a:cubicBezTo>
                    <a:lnTo>
                      <a:pt x="345991" y="230716"/>
                    </a:lnTo>
                    <a:cubicBezTo>
                      <a:pt x="345991" y="323684"/>
                      <a:pt x="270625" y="399049"/>
                      <a:pt x="177658" y="399049"/>
                    </a:cubicBezTo>
                    <a:lnTo>
                      <a:pt x="168333" y="399049"/>
                    </a:lnTo>
                    <a:cubicBezTo>
                      <a:pt x="75365" y="399049"/>
                      <a:pt x="0" y="323684"/>
                      <a:pt x="0" y="230716"/>
                    </a:cubicBezTo>
                    <a:lnTo>
                      <a:pt x="0" y="168333"/>
                    </a:lnTo>
                    <a:cubicBezTo>
                      <a:pt x="0" y="75365"/>
                      <a:pt x="75365" y="0"/>
                      <a:pt x="1683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19515" tIns="19515" rIns="19515" bIns="19515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9197645" y="10187349"/>
              <a:ext cx="4669875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LEADERSHIP FORUM 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9546320" y="11225179"/>
              <a:ext cx="4736653" cy="398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3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ROME - ITALY 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9197645" y="10617197"/>
              <a:ext cx="4736653" cy="558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6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ROME 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386603" y="10199000"/>
              <a:ext cx="1420619" cy="1217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13" b="0" i="0" u="none" strike="noStrike" kern="1200" cap="none" spc="0" normalizeH="0" baseline="0" noProof="0">
                  <a:ln>
                    <a:noFill/>
                  </a:ln>
                  <a:solidFill>
                    <a:srgbClr val="1B75B8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524283" y="11173355"/>
              <a:ext cx="1171208" cy="298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2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8" b="0" i="0" u="none" strike="noStrike" kern="1200" cap="none" spc="0" normalizeH="0" baseline="0" noProof="0">
                  <a:ln>
                    <a:noFill/>
                  </a:ln>
                  <a:solidFill>
                    <a:srgbClr val="1B75B8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MAY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28893" y="-64682"/>
              <a:ext cx="6991464" cy="1925448"/>
            </a:xfrm>
            <a:prstGeom prst="rect">
              <a:avLst/>
            </a:prstGeom>
          </p:spPr>
          <p:txBody>
            <a:bodyPr lIns="21583" tIns="21583" rIns="21583" bIns="21583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5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66"/>
            <p:cNvSpPr/>
            <p:nvPr/>
          </p:nvSpPr>
          <p:spPr>
            <a:xfrm>
              <a:off x="1901470" y="1318512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70" y="0"/>
                  </a:lnTo>
                  <a:lnTo>
                    <a:pt x="239270" y="311752"/>
                  </a:lnTo>
                  <a:lnTo>
                    <a:pt x="0" y="311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28893" y="-64682"/>
              <a:ext cx="1593373" cy="1925448"/>
            </a:xfrm>
            <a:prstGeom prst="rect">
              <a:avLst/>
            </a:prstGeom>
          </p:spPr>
          <p:txBody>
            <a:bodyPr lIns="21583" tIns="21583" rIns="21583" bIns="21583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5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901472" y="250205"/>
              <a:ext cx="4635579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9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MEF MEET-UP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2247587" y="1275416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KUALA LUMPUR - MALAYSIA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1901472" y="676685"/>
              <a:ext cx="4701867" cy="558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6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KUALA LUMPUR</a:t>
              </a:r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61978" y="7976580"/>
              <a:ext cx="7002987" cy="1860766"/>
              <a:chOff x="0" y="0"/>
              <a:chExt cx="1520654" cy="404053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1520654" cy="404053"/>
              </a:xfrm>
              <a:custGeom>
                <a:avLst/>
                <a:gdLst/>
                <a:ahLst/>
                <a:cxnLst/>
                <a:rect l="l" t="t" r="r" b="b"/>
                <a:pathLst>
                  <a:path w="1520654" h="404053">
                    <a:moveTo>
                      <a:pt x="38584" y="0"/>
                    </a:moveTo>
                    <a:lnTo>
                      <a:pt x="1482070" y="0"/>
                    </a:lnTo>
                    <a:cubicBezTo>
                      <a:pt x="1492303" y="0"/>
                      <a:pt x="1502117" y="4065"/>
                      <a:pt x="1509353" y="11301"/>
                    </a:cubicBezTo>
                    <a:cubicBezTo>
                      <a:pt x="1516589" y="18537"/>
                      <a:pt x="1520654" y="28351"/>
                      <a:pt x="1520654" y="38584"/>
                    </a:cubicBezTo>
                    <a:lnTo>
                      <a:pt x="1520654" y="365470"/>
                    </a:lnTo>
                    <a:cubicBezTo>
                      <a:pt x="1520654" y="375703"/>
                      <a:pt x="1516589" y="385517"/>
                      <a:pt x="1509353" y="392753"/>
                    </a:cubicBezTo>
                    <a:cubicBezTo>
                      <a:pt x="1502117" y="399988"/>
                      <a:pt x="1492303" y="404053"/>
                      <a:pt x="1482070" y="404053"/>
                    </a:cubicBezTo>
                    <a:lnTo>
                      <a:pt x="38584" y="404053"/>
                    </a:lnTo>
                    <a:cubicBezTo>
                      <a:pt x="28351" y="404053"/>
                      <a:pt x="18537" y="399988"/>
                      <a:pt x="11301" y="392753"/>
                    </a:cubicBezTo>
                    <a:cubicBezTo>
                      <a:pt x="4065" y="385517"/>
                      <a:pt x="0" y="375703"/>
                      <a:pt x="0" y="365470"/>
                    </a:cubicBezTo>
                    <a:lnTo>
                      <a:pt x="0" y="38584"/>
                    </a:lnTo>
                    <a:cubicBezTo>
                      <a:pt x="0" y="28351"/>
                      <a:pt x="4065" y="18537"/>
                      <a:pt x="11301" y="11301"/>
                    </a:cubicBezTo>
                    <a:cubicBezTo>
                      <a:pt x="18537" y="4065"/>
                      <a:pt x="28351" y="0"/>
                      <a:pt x="38584" y="0"/>
                    </a:cubicBezTo>
                    <a:close/>
                  </a:path>
                </a:pathLst>
              </a:custGeom>
              <a:solidFill>
                <a:srgbClr val="ED2A7B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19050"/>
                <a:ext cx="1520654" cy="423103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8" name="Freeform 78"/>
            <p:cNvSpPr/>
            <p:nvPr/>
          </p:nvSpPr>
          <p:spPr>
            <a:xfrm>
              <a:off x="1946077" y="9295092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69" y="0"/>
                  </a:lnTo>
                  <a:lnTo>
                    <a:pt x="239269" y="311751"/>
                  </a:lnTo>
                  <a:lnTo>
                    <a:pt x="0" y="311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14118" y="7976580"/>
              <a:ext cx="1593372" cy="1837718"/>
              <a:chOff x="0" y="0"/>
              <a:chExt cx="345991" cy="399049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TextBox 81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Box 82"/>
            <p:cNvSpPr txBox="1"/>
            <p:nvPr/>
          </p:nvSpPr>
          <p:spPr>
            <a:xfrm>
              <a:off x="1946077" y="8226784"/>
              <a:ext cx="4635579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LEADERSHIP FORUM 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2292192" y="9251997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MIAMI - USA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1937144" y="8652467"/>
              <a:ext cx="4701867" cy="558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6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AMERICA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189496" y="8280056"/>
              <a:ext cx="1242616" cy="12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18" b="0" i="0" u="none" strike="noStrike" kern="1200" cap="none" spc="0" normalizeH="0" baseline="0" noProof="0">
                  <a:ln>
                    <a:noFill/>
                  </a:ln>
                  <a:solidFill>
                    <a:srgbClr val="ED2A7B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245731" y="9225243"/>
              <a:ext cx="1171208" cy="298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2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8" b="0" i="0" u="none" strike="noStrike" kern="1200" cap="none" spc="0" normalizeH="0" baseline="0" noProof="0">
                  <a:ln>
                    <a:noFill/>
                  </a:ln>
                  <a:solidFill>
                    <a:srgbClr val="ED2A7B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MARCH</a:t>
              </a:r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7323142" y="7983456"/>
              <a:ext cx="7002987" cy="1860766"/>
              <a:chOff x="0" y="0"/>
              <a:chExt cx="1520654" cy="404053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1520654" cy="404053"/>
              </a:xfrm>
              <a:custGeom>
                <a:avLst/>
                <a:gdLst/>
                <a:ahLst/>
                <a:cxnLst/>
                <a:rect l="l" t="t" r="r" b="b"/>
                <a:pathLst>
                  <a:path w="1520654" h="404053">
                    <a:moveTo>
                      <a:pt x="38584" y="0"/>
                    </a:moveTo>
                    <a:lnTo>
                      <a:pt x="1482070" y="0"/>
                    </a:lnTo>
                    <a:cubicBezTo>
                      <a:pt x="1492303" y="0"/>
                      <a:pt x="1502117" y="4065"/>
                      <a:pt x="1509353" y="11301"/>
                    </a:cubicBezTo>
                    <a:cubicBezTo>
                      <a:pt x="1516589" y="18537"/>
                      <a:pt x="1520654" y="28351"/>
                      <a:pt x="1520654" y="38584"/>
                    </a:cubicBezTo>
                    <a:lnTo>
                      <a:pt x="1520654" y="365470"/>
                    </a:lnTo>
                    <a:cubicBezTo>
                      <a:pt x="1520654" y="375703"/>
                      <a:pt x="1516589" y="385517"/>
                      <a:pt x="1509353" y="392753"/>
                    </a:cubicBezTo>
                    <a:cubicBezTo>
                      <a:pt x="1502117" y="399988"/>
                      <a:pt x="1492303" y="404053"/>
                      <a:pt x="1482070" y="404053"/>
                    </a:cubicBezTo>
                    <a:lnTo>
                      <a:pt x="38584" y="404053"/>
                    </a:lnTo>
                    <a:cubicBezTo>
                      <a:pt x="28351" y="404053"/>
                      <a:pt x="18537" y="399988"/>
                      <a:pt x="11301" y="392753"/>
                    </a:cubicBezTo>
                    <a:cubicBezTo>
                      <a:pt x="4065" y="385517"/>
                      <a:pt x="0" y="375703"/>
                      <a:pt x="0" y="365470"/>
                    </a:cubicBezTo>
                    <a:lnTo>
                      <a:pt x="0" y="38584"/>
                    </a:lnTo>
                    <a:cubicBezTo>
                      <a:pt x="0" y="28351"/>
                      <a:pt x="4065" y="18537"/>
                      <a:pt x="11301" y="11301"/>
                    </a:cubicBezTo>
                    <a:cubicBezTo>
                      <a:pt x="18537" y="4065"/>
                      <a:pt x="28351" y="0"/>
                      <a:pt x="38584" y="0"/>
                    </a:cubicBezTo>
                    <a:close/>
                  </a:path>
                </a:pathLst>
              </a:custGeom>
              <a:solidFill>
                <a:srgbClr val="ED2A7B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0" y="-19050"/>
                <a:ext cx="1520654" cy="423103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0" name="Freeform 90"/>
            <p:cNvSpPr/>
            <p:nvPr/>
          </p:nvSpPr>
          <p:spPr>
            <a:xfrm>
              <a:off x="9207241" y="9301968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69" y="0"/>
                  </a:lnTo>
                  <a:lnTo>
                    <a:pt x="239269" y="311752"/>
                  </a:lnTo>
                  <a:lnTo>
                    <a:pt x="0" y="311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1" name="Group 91"/>
            <p:cNvGrpSpPr/>
            <p:nvPr/>
          </p:nvGrpSpPr>
          <p:grpSpPr>
            <a:xfrm>
              <a:off x="7275281" y="7983456"/>
              <a:ext cx="1593372" cy="1837718"/>
              <a:chOff x="0" y="0"/>
              <a:chExt cx="345991" cy="399049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4" name="TextBox 94"/>
            <p:cNvSpPr txBox="1"/>
            <p:nvPr/>
          </p:nvSpPr>
          <p:spPr>
            <a:xfrm>
              <a:off x="9207240" y="8233661"/>
              <a:ext cx="4635579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MEF MEET-UP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9553357" y="9258872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MIAMI - USA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9198309" y="8659344"/>
              <a:ext cx="4701867" cy="558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6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AMERICA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7450659" y="8286933"/>
              <a:ext cx="1242616" cy="12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18" b="0" i="0" u="none" strike="noStrike" kern="1200" cap="none" spc="0" normalizeH="0" baseline="0" noProof="0">
                  <a:ln>
                    <a:noFill/>
                  </a:ln>
                  <a:solidFill>
                    <a:srgbClr val="ED2A7B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19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7506896" y="9232120"/>
              <a:ext cx="1171208" cy="298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2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8" b="0" i="0" u="none" strike="noStrike" kern="1200" cap="none" spc="0" normalizeH="0" baseline="0" noProof="0">
                  <a:ln>
                    <a:noFill/>
                  </a:ln>
                  <a:solidFill>
                    <a:srgbClr val="ED2A7B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MARCH</a:t>
              </a:r>
            </a:p>
          </p:txBody>
        </p:sp>
        <p:grpSp>
          <p:nvGrpSpPr>
            <p:cNvPr id="99" name="Group 99"/>
            <p:cNvGrpSpPr/>
            <p:nvPr/>
          </p:nvGrpSpPr>
          <p:grpSpPr>
            <a:xfrm>
              <a:off x="14595199" y="9971826"/>
              <a:ext cx="6991465" cy="1837718"/>
              <a:chOff x="0" y="0"/>
              <a:chExt cx="1518152" cy="399049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1B75B8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2" name="Freeform 102"/>
            <p:cNvSpPr/>
            <p:nvPr/>
          </p:nvSpPr>
          <p:spPr>
            <a:xfrm>
              <a:off x="16465150" y="11272285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70" y="0"/>
                  </a:lnTo>
                  <a:lnTo>
                    <a:pt x="239270" y="311751"/>
                  </a:lnTo>
                  <a:lnTo>
                    <a:pt x="0" y="311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3" name="Group 103"/>
            <p:cNvGrpSpPr/>
            <p:nvPr/>
          </p:nvGrpSpPr>
          <p:grpSpPr>
            <a:xfrm>
              <a:off x="14595199" y="9971826"/>
              <a:ext cx="1593372" cy="1837718"/>
              <a:chOff x="0" y="0"/>
              <a:chExt cx="345991" cy="399049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6" name="TextBox 106"/>
            <p:cNvSpPr txBox="1"/>
            <p:nvPr/>
          </p:nvSpPr>
          <p:spPr>
            <a:xfrm>
              <a:off x="16467776" y="10198984"/>
              <a:ext cx="4635579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MEF MEET-UP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16811267" y="11229192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ROME - ITALY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>
              <a:off x="16467776" y="10625464"/>
              <a:ext cx="4701867" cy="558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6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ITALY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14791109" y="10215573"/>
              <a:ext cx="1242616" cy="12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18" b="0" i="0" u="none" strike="noStrike" kern="1200" cap="none" spc="0" normalizeH="0" baseline="0" noProof="0">
                  <a:ln>
                    <a:noFill/>
                  </a:ln>
                  <a:solidFill>
                    <a:srgbClr val="1B75B8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14791109" y="11189944"/>
              <a:ext cx="1171208" cy="298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2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8" b="0" i="0" u="none" strike="noStrike" kern="1200" cap="none" spc="0" normalizeH="0" baseline="0" noProof="0">
                  <a:ln>
                    <a:noFill/>
                  </a:ln>
                  <a:solidFill>
                    <a:srgbClr val="1B75B8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MAY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14595200" y="-87730"/>
              <a:ext cx="6991464" cy="1925448"/>
            </a:xfrm>
            <a:prstGeom prst="rect">
              <a:avLst/>
            </a:prstGeom>
          </p:spPr>
          <p:txBody>
            <a:bodyPr lIns="21583" tIns="21583" rIns="21583" bIns="21583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5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14"/>
            <p:cNvSpPr/>
            <p:nvPr/>
          </p:nvSpPr>
          <p:spPr>
            <a:xfrm>
              <a:off x="16467775" y="1300459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70" y="0"/>
                  </a:lnTo>
                  <a:lnTo>
                    <a:pt x="239270" y="311752"/>
                  </a:lnTo>
                  <a:lnTo>
                    <a:pt x="0" y="311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14595200" y="-87730"/>
              <a:ext cx="1593373" cy="1925448"/>
            </a:xfrm>
            <a:prstGeom prst="rect">
              <a:avLst/>
            </a:prstGeom>
          </p:spPr>
          <p:txBody>
            <a:bodyPr lIns="21583" tIns="21583" rIns="21583" bIns="21583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5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3" name="Group 123"/>
            <p:cNvGrpSpPr/>
            <p:nvPr/>
          </p:nvGrpSpPr>
          <p:grpSpPr>
            <a:xfrm>
              <a:off x="2214" y="9958230"/>
              <a:ext cx="6991465" cy="1837718"/>
              <a:chOff x="0" y="0"/>
              <a:chExt cx="1518152" cy="399049"/>
            </a:xfrm>
          </p:grpSpPr>
          <p:sp>
            <p:nvSpPr>
              <p:cNvPr id="124" name="Freeform 124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8CC63E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TextBox 125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6" name="Freeform 126"/>
            <p:cNvSpPr/>
            <p:nvPr/>
          </p:nvSpPr>
          <p:spPr>
            <a:xfrm>
              <a:off x="1872165" y="11258689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70" y="0"/>
                  </a:lnTo>
                  <a:lnTo>
                    <a:pt x="239270" y="311751"/>
                  </a:lnTo>
                  <a:lnTo>
                    <a:pt x="0" y="311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7" name="Group 127"/>
            <p:cNvGrpSpPr/>
            <p:nvPr/>
          </p:nvGrpSpPr>
          <p:grpSpPr>
            <a:xfrm>
              <a:off x="2214" y="9958230"/>
              <a:ext cx="1593372" cy="1837718"/>
              <a:chOff x="0" y="0"/>
              <a:chExt cx="345991" cy="399049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TextBox 129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0" name="TextBox 130"/>
            <p:cNvSpPr txBox="1"/>
            <p:nvPr/>
          </p:nvSpPr>
          <p:spPr>
            <a:xfrm>
              <a:off x="1874792" y="10185387"/>
              <a:ext cx="4635579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LEADERSHIP FORUM</a:t>
              </a:r>
            </a:p>
          </p:txBody>
        </p:sp>
        <p:sp>
          <p:nvSpPr>
            <p:cNvPr id="131" name="TextBox 131"/>
            <p:cNvSpPr txBox="1"/>
            <p:nvPr/>
          </p:nvSpPr>
          <p:spPr>
            <a:xfrm>
              <a:off x="2218280" y="11215595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DUBLIN</a:t>
              </a:r>
            </a:p>
          </p:txBody>
        </p:sp>
        <p:sp>
          <p:nvSpPr>
            <p:cNvPr id="132" name="TextBox 132"/>
            <p:cNvSpPr txBox="1"/>
            <p:nvPr/>
          </p:nvSpPr>
          <p:spPr>
            <a:xfrm>
              <a:off x="1874792" y="10611867"/>
              <a:ext cx="4701867" cy="558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6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BUSINESS MESSAGING</a:t>
              </a:r>
            </a:p>
          </p:txBody>
        </p:sp>
        <p:sp>
          <p:nvSpPr>
            <p:cNvPr id="133" name="TextBox 133"/>
            <p:cNvSpPr txBox="1"/>
            <p:nvPr/>
          </p:nvSpPr>
          <p:spPr>
            <a:xfrm>
              <a:off x="198123" y="10201976"/>
              <a:ext cx="1242616" cy="12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18" b="0" i="0" u="none" strike="noStrike" kern="1200" cap="none" spc="0" normalizeH="0" baseline="0" noProof="0">
                  <a:ln>
                    <a:noFill/>
                  </a:ln>
                  <a:solidFill>
                    <a:srgbClr val="8CC63E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34" name="TextBox 134"/>
            <p:cNvSpPr txBox="1"/>
            <p:nvPr/>
          </p:nvSpPr>
          <p:spPr>
            <a:xfrm>
              <a:off x="198123" y="11176349"/>
              <a:ext cx="1171208" cy="298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92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8" b="0" i="0" u="none" strike="noStrike" kern="1200" cap="none" spc="0" normalizeH="0" baseline="0" noProof="0">
                  <a:ln>
                    <a:noFill/>
                  </a:ln>
                  <a:solidFill>
                    <a:srgbClr val="8CC63E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APRIL</a:t>
              </a:r>
            </a:p>
          </p:txBody>
        </p:sp>
        <p:grpSp>
          <p:nvGrpSpPr>
            <p:cNvPr id="135" name="Group 135"/>
            <p:cNvGrpSpPr/>
            <p:nvPr/>
          </p:nvGrpSpPr>
          <p:grpSpPr>
            <a:xfrm>
              <a:off x="0" y="6003783"/>
              <a:ext cx="7072212" cy="1837718"/>
              <a:chOff x="0" y="0"/>
              <a:chExt cx="1535686" cy="399049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535686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35686" h="399049">
                    <a:moveTo>
                      <a:pt x="38206" y="0"/>
                    </a:moveTo>
                    <a:lnTo>
                      <a:pt x="1497480" y="0"/>
                    </a:lnTo>
                    <a:cubicBezTo>
                      <a:pt x="1507613" y="0"/>
                      <a:pt x="1517330" y="4025"/>
                      <a:pt x="1524495" y="11190"/>
                    </a:cubicBezTo>
                    <a:cubicBezTo>
                      <a:pt x="1531660" y="18355"/>
                      <a:pt x="1535686" y="28073"/>
                      <a:pt x="1535686" y="38206"/>
                    </a:cubicBezTo>
                    <a:lnTo>
                      <a:pt x="1535686" y="360843"/>
                    </a:lnTo>
                    <a:cubicBezTo>
                      <a:pt x="1535686" y="370976"/>
                      <a:pt x="1531660" y="380693"/>
                      <a:pt x="1524495" y="387858"/>
                    </a:cubicBezTo>
                    <a:cubicBezTo>
                      <a:pt x="1517330" y="395023"/>
                      <a:pt x="1507613" y="399049"/>
                      <a:pt x="1497480" y="399049"/>
                    </a:cubicBezTo>
                    <a:lnTo>
                      <a:pt x="38206" y="399049"/>
                    </a:lnTo>
                    <a:cubicBezTo>
                      <a:pt x="28073" y="399049"/>
                      <a:pt x="18355" y="395023"/>
                      <a:pt x="11190" y="387858"/>
                    </a:cubicBezTo>
                    <a:cubicBezTo>
                      <a:pt x="4025" y="380693"/>
                      <a:pt x="0" y="370976"/>
                      <a:pt x="0" y="360843"/>
                    </a:cubicBezTo>
                    <a:lnTo>
                      <a:pt x="0" y="38206"/>
                    </a:lnTo>
                    <a:cubicBezTo>
                      <a:pt x="0" y="28073"/>
                      <a:pt x="4025" y="18355"/>
                      <a:pt x="11190" y="11190"/>
                    </a:cubicBezTo>
                    <a:cubicBezTo>
                      <a:pt x="18355" y="4025"/>
                      <a:pt x="28073" y="0"/>
                      <a:pt x="38206" y="0"/>
                    </a:cubicBezTo>
                    <a:close/>
                  </a:path>
                </a:pathLst>
              </a:custGeom>
              <a:solidFill>
                <a:srgbClr val="F7931D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TextBox 137"/>
              <p:cNvSpPr txBox="1"/>
              <p:nvPr/>
            </p:nvSpPr>
            <p:spPr>
              <a:xfrm>
                <a:off x="0" y="-19050"/>
                <a:ext cx="1535686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8" name="Freeform 138"/>
            <p:cNvSpPr/>
            <p:nvPr/>
          </p:nvSpPr>
          <p:spPr>
            <a:xfrm>
              <a:off x="1872576" y="7299247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69" y="0"/>
                  </a:lnTo>
                  <a:lnTo>
                    <a:pt x="239269" y="311752"/>
                  </a:lnTo>
                  <a:lnTo>
                    <a:pt x="0" y="311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9" name="Group 139"/>
            <p:cNvGrpSpPr/>
            <p:nvPr/>
          </p:nvGrpSpPr>
          <p:grpSpPr>
            <a:xfrm>
              <a:off x="0" y="6003783"/>
              <a:ext cx="1593372" cy="1837718"/>
              <a:chOff x="0" y="0"/>
              <a:chExt cx="345991" cy="399049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1" name="TextBox 141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2" name="TextBox 142"/>
            <p:cNvSpPr txBox="1"/>
            <p:nvPr/>
          </p:nvSpPr>
          <p:spPr>
            <a:xfrm>
              <a:off x="1872576" y="6202365"/>
              <a:ext cx="4635579" cy="558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6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MEF ELECTIONS</a:t>
              </a:r>
            </a:p>
          </p:txBody>
        </p:sp>
        <p:sp>
          <p:nvSpPr>
            <p:cNvPr id="143" name="TextBox 143"/>
            <p:cNvSpPr txBox="1"/>
            <p:nvPr/>
          </p:nvSpPr>
          <p:spPr>
            <a:xfrm>
              <a:off x="2218693" y="7256152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BARCELONA - SPAIN</a:t>
              </a:r>
            </a:p>
          </p:txBody>
        </p:sp>
        <p:sp>
          <p:nvSpPr>
            <p:cNvPr id="144" name="TextBox 144"/>
            <p:cNvSpPr txBox="1"/>
            <p:nvPr/>
          </p:nvSpPr>
          <p:spPr>
            <a:xfrm>
              <a:off x="208883" y="6247528"/>
              <a:ext cx="1242616" cy="12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18" b="0" i="0" u="none" strike="noStrike" kern="1200" cap="none" spc="0" normalizeH="0" baseline="0" noProof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26</a:t>
              </a:r>
            </a:p>
          </p:txBody>
        </p:sp>
        <p:sp>
          <p:nvSpPr>
            <p:cNvPr id="145" name="TextBox 145"/>
            <p:cNvSpPr txBox="1"/>
            <p:nvPr/>
          </p:nvSpPr>
          <p:spPr>
            <a:xfrm>
              <a:off x="77032" y="7246093"/>
              <a:ext cx="1439312" cy="29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5" b="0" i="0" u="none" strike="noStrike" kern="1200" cap="none" spc="0" normalizeH="0" baseline="0" noProof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FEBRUARY</a:t>
              </a:r>
            </a:p>
          </p:txBody>
        </p:sp>
        <p:grpSp>
          <p:nvGrpSpPr>
            <p:cNvPr id="146" name="Group 146"/>
            <p:cNvGrpSpPr/>
            <p:nvPr/>
          </p:nvGrpSpPr>
          <p:grpSpPr>
            <a:xfrm>
              <a:off x="7311215" y="5964412"/>
              <a:ext cx="6991465" cy="1837718"/>
              <a:chOff x="0" y="0"/>
              <a:chExt cx="1518152" cy="399049"/>
            </a:xfrm>
          </p:grpSpPr>
          <p:sp>
            <p:nvSpPr>
              <p:cNvPr id="147" name="Freeform 147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F7931D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8" name="TextBox 148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9" name="Freeform 149"/>
            <p:cNvSpPr/>
            <p:nvPr/>
          </p:nvSpPr>
          <p:spPr>
            <a:xfrm>
              <a:off x="9181166" y="7264871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69" y="0"/>
                  </a:lnTo>
                  <a:lnTo>
                    <a:pt x="239269" y="311752"/>
                  </a:lnTo>
                  <a:lnTo>
                    <a:pt x="0" y="311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0" name="Group 150"/>
            <p:cNvGrpSpPr/>
            <p:nvPr/>
          </p:nvGrpSpPr>
          <p:grpSpPr>
            <a:xfrm>
              <a:off x="7311215" y="5964412"/>
              <a:ext cx="1593372" cy="1837718"/>
              <a:chOff x="0" y="0"/>
              <a:chExt cx="345991" cy="399049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TextBox 152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3" name="TextBox 153"/>
            <p:cNvSpPr txBox="1"/>
            <p:nvPr/>
          </p:nvSpPr>
          <p:spPr>
            <a:xfrm>
              <a:off x="9183792" y="6162995"/>
              <a:ext cx="4635579" cy="1139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6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MEFFYS AWARD SHOW + PARTY </a:t>
              </a:r>
            </a:p>
          </p:txBody>
        </p:sp>
        <p:sp>
          <p:nvSpPr>
            <p:cNvPr id="154" name="TextBox 154"/>
            <p:cNvSpPr txBox="1"/>
            <p:nvPr/>
          </p:nvSpPr>
          <p:spPr>
            <a:xfrm>
              <a:off x="9527283" y="7221776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BARCELONA - SPAIN</a:t>
              </a:r>
            </a:p>
          </p:txBody>
        </p:sp>
        <p:sp>
          <p:nvSpPr>
            <p:cNvPr id="155" name="TextBox 155"/>
            <p:cNvSpPr txBox="1"/>
            <p:nvPr/>
          </p:nvSpPr>
          <p:spPr>
            <a:xfrm>
              <a:off x="7507125" y="6208160"/>
              <a:ext cx="1242616" cy="12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18" b="0" i="0" u="none" strike="noStrike" kern="1200" cap="none" spc="0" normalizeH="0" baseline="0" noProof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26</a:t>
              </a:r>
            </a:p>
          </p:txBody>
        </p:sp>
        <p:sp>
          <p:nvSpPr>
            <p:cNvPr id="156" name="TextBox 156"/>
            <p:cNvSpPr txBox="1"/>
            <p:nvPr/>
          </p:nvSpPr>
          <p:spPr>
            <a:xfrm>
              <a:off x="7388248" y="7148373"/>
              <a:ext cx="1439312" cy="29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5" b="0" i="0" u="none" strike="noStrike" kern="1200" cap="none" spc="0" normalizeH="0" baseline="0" noProof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FEBRUARY</a:t>
              </a:r>
            </a:p>
          </p:txBody>
        </p:sp>
        <p:grpSp>
          <p:nvGrpSpPr>
            <p:cNvPr id="157" name="Group 157"/>
            <p:cNvGrpSpPr/>
            <p:nvPr/>
          </p:nvGrpSpPr>
          <p:grpSpPr>
            <a:xfrm>
              <a:off x="14586752" y="6003783"/>
              <a:ext cx="6991465" cy="1837718"/>
              <a:chOff x="0" y="0"/>
              <a:chExt cx="1518152" cy="399049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F7931D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9" name="TextBox 159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0" name="Freeform 160"/>
            <p:cNvSpPr/>
            <p:nvPr/>
          </p:nvSpPr>
          <p:spPr>
            <a:xfrm>
              <a:off x="16459328" y="7299247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69" y="0"/>
                  </a:lnTo>
                  <a:lnTo>
                    <a:pt x="239269" y="311752"/>
                  </a:lnTo>
                  <a:lnTo>
                    <a:pt x="0" y="311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1" name="Group 161"/>
            <p:cNvGrpSpPr/>
            <p:nvPr/>
          </p:nvGrpSpPr>
          <p:grpSpPr>
            <a:xfrm>
              <a:off x="14586752" y="6003783"/>
              <a:ext cx="1593372" cy="1837718"/>
              <a:chOff x="0" y="0"/>
              <a:chExt cx="345991" cy="399049"/>
            </a:xfrm>
          </p:grpSpPr>
          <p:sp>
            <p:nvSpPr>
              <p:cNvPr id="162" name="Freeform 162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TextBox 163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4" name="TextBox 164"/>
            <p:cNvSpPr txBox="1"/>
            <p:nvPr/>
          </p:nvSpPr>
          <p:spPr>
            <a:xfrm>
              <a:off x="16459328" y="6230941"/>
              <a:ext cx="4922981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MEF @ MWC BARCELONA</a:t>
              </a:r>
            </a:p>
          </p:txBody>
        </p:sp>
        <p:sp>
          <p:nvSpPr>
            <p:cNvPr id="165" name="TextBox 165"/>
            <p:cNvSpPr txBox="1"/>
            <p:nvPr/>
          </p:nvSpPr>
          <p:spPr>
            <a:xfrm>
              <a:off x="16805443" y="7256152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BARCELONA - SPAIN</a:t>
              </a:r>
            </a:p>
          </p:txBody>
        </p:sp>
        <p:sp>
          <p:nvSpPr>
            <p:cNvPr id="166" name="TextBox 166"/>
            <p:cNvSpPr txBox="1"/>
            <p:nvPr/>
          </p:nvSpPr>
          <p:spPr>
            <a:xfrm>
              <a:off x="14795635" y="6247528"/>
              <a:ext cx="1242616" cy="121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366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18" b="0" i="0" u="none" strike="noStrike" kern="1200" cap="none" spc="0" normalizeH="0" baseline="0" noProof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27</a:t>
              </a:r>
            </a:p>
          </p:txBody>
        </p:sp>
        <p:sp>
          <p:nvSpPr>
            <p:cNvPr id="167" name="TextBox 167"/>
            <p:cNvSpPr txBox="1"/>
            <p:nvPr/>
          </p:nvSpPr>
          <p:spPr>
            <a:xfrm>
              <a:off x="16459328" y="6745640"/>
              <a:ext cx="5181472" cy="393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1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32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THE FUTURE OF MOBILE SUMMIT </a:t>
              </a:r>
            </a:p>
          </p:txBody>
        </p:sp>
        <p:sp>
          <p:nvSpPr>
            <p:cNvPr id="168" name="TextBox 168"/>
            <p:cNvSpPr txBox="1"/>
            <p:nvPr/>
          </p:nvSpPr>
          <p:spPr>
            <a:xfrm>
              <a:off x="14663784" y="7191784"/>
              <a:ext cx="1439312" cy="29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5" b="0" i="0" u="none" strike="noStrike" kern="1200" cap="none" spc="0" normalizeH="0" baseline="0" noProof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FEBRUARY</a:t>
              </a:r>
            </a:p>
          </p:txBody>
        </p:sp>
        <p:grpSp>
          <p:nvGrpSpPr>
            <p:cNvPr id="169" name="Group 169"/>
            <p:cNvGrpSpPr/>
            <p:nvPr/>
          </p:nvGrpSpPr>
          <p:grpSpPr>
            <a:xfrm>
              <a:off x="14589406" y="3970473"/>
              <a:ext cx="6991465" cy="1837718"/>
              <a:chOff x="0" y="0"/>
              <a:chExt cx="1518152" cy="399049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F7931D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TextBox 171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2" name="Freeform 172"/>
            <p:cNvSpPr/>
            <p:nvPr/>
          </p:nvSpPr>
          <p:spPr>
            <a:xfrm>
              <a:off x="16459356" y="5270932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70" y="0"/>
                  </a:lnTo>
                  <a:lnTo>
                    <a:pt x="239270" y="311752"/>
                  </a:lnTo>
                  <a:lnTo>
                    <a:pt x="0" y="311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3" name="Group 173"/>
            <p:cNvGrpSpPr/>
            <p:nvPr/>
          </p:nvGrpSpPr>
          <p:grpSpPr>
            <a:xfrm>
              <a:off x="14589406" y="3970473"/>
              <a:ext cx="1593372" cy="1837718"/>
              <a:chOff x="0" y="0"/>
              <a:chExt cx="345991" cy="399049"/>
            </a:xfrm>
          </p:grpSpPr>
          <p:sp>
            <p:nvSpPr>
              <p:cNvPr id="174" name="Freeform 174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TextBox 175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6" name="TextBox 176"/>
            <p:cNvSpPr txBox="1"/>
            <p:nvPr/>
          </p:nvSpPr>
          <p:spPr>
            <a:xfrm>
              <a:off x="16461984" y="4169056"/>
              <a:ext cx="4635579" cy="558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6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CLUB MEF + EXPO</a:t>
              </a:r>
            </a:p>
          </p:txBody>
        </p:sp>
        <p:sp>
          <p:nvSpPr>
            <p:cNvPr id="177" name="TextBox 177"/>
            <p:cNvSpPr txBox="1"/>
            <p:nvPr/>
          </p:nvSpPr>
          <p:spPr>
            <a:xfrm>
              <a:off x="16805472" y="5227837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BARCELONA - SPAIN</a:t>
              </a:r>
            </a:p>
          </p:txBody>
        </p:sp>
        <p:sp>
          <p:nvSpPr>
            <p:cNvPr id="178" name="TextBox 178"/>
            <p:cNvSpPr txBox="1"/>
            <p:nvPr/>
          </p:nvSpPr>
          <p:spPr>
            <a:xfrm>
              <a:off x="14589408" y="4508816"/>
              <a:ext cx="1568632" cy="656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9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3" b="0" i="0" u="none" strike="noStrike" kern="1200" cap="none" spc="0" normalizeH="0" baseline="0" noProof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25-26</a:t>
              </a:r>
            </a:p>
          </p:txBody>
        </p:sp>
        <p:sp>
          <p:nvSpPr>
            <p:cNvPr id="179" name="TextBox 179"/>
            <p:cNvSpPr txBox="1"/>
            <p:nvPr/>
          </p:nvSpPr>
          <p:spPr>
            <a:xfrm>
              <a:off x="14654067" y="5154432"/>
              <a:ext cx="1439312" cy="29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5" b="0" i="0" u="none" strike="noStrike" kern="1200" cap="none" spc="0" normalizeH="0" baseline="0" noProof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FEBRUARY</a:t>
              </a:r>
            </a:p>
          </p:txBody>
        </p:sp>
        <p:sp>
          <p:nvSpPr>
            <p:cNvPr id="180" name="Freeform 180"/>
            <p:cNvSpPr/>
            <p:nvPr/>
          </p:nvSpPr>
          <p:spPr>
            <a:xfrm>
              <a:off x="8936421" y="5205714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70" y="0"/>
                  </a:lnTo>
                  <a:lnTo>
                    <a:pt x="239270" y="311752"/>
                  </a:lnTo>
                  <a:lnTo>
                    <a:pt x="0" y="311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1" name="Group 181"/>
            <p:cNvGrpSpPr/>
            <p:nvPr/>
          </p:nvGrpSpPr>
          <p:grpSpPr>
            <a:xfrm>
              <a:off x="7312047" y="3975589"/>
              <a:ext cx="6991465" cy="1837718"/>
              <a:chOff x="0" y="0"/>
              <a:chExt cx="1518152" cy="399049"/>
            </a:xfrm>
          </p:grpSpPr>
          <p:sp>
            <p:nvSpPr>
              <p:cNvPr id="182" name="Freeform 182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F7931D"/>
              </a:solidFill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3" name="TextBox 183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4" name="Freeform 184"/>
            <p:cNvSpPr/>
            <p:nvPr/>
          </p:nvSpPr>
          <p:spPr>
            <a:xfrm>
              <a:off x="9184623" y="5276048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69" y="0"/>
                  </a:lnTo>
                  <a:lnTo>
                    <a:pt x="239269" y="311752"/>
                  </a:lnTo>
                  <a:lnTo>
                    <a:pt x="0" y="311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5" name="Group 185"/>
            <p:cNvGrpSpPr/>
            <p:nvPr/>
          </p:nvGrpSpPr>
          <p:grpSpPr>
            <a:xfrm>
              <a:off x="7312047" y="3975589"/>
              <a:ext cx="1593372" cy="1837718"/>
              <a:chOff x="0" y="0"/>
              <a:chExt cx="345991" cy="399049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E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TextBox 187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ts val="59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8" name="TextBox 188"/>
            <p:cNvSpPr txBox="1"/>
            <p:nvPr/>
          </p:nvSpPr>
          <p:spPr>
            <a:xfrm>
              <a:off x="9184624" y="4174171"/>
              <a:ext cx="4635579" cy="558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6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9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GLOBAL FORUM</a:t>
              </a:r>
            </a:p>
          </p:txBody>
        </p:sp>
        <p:sp>
          <p:nvSpPr>
            <p:cNvPr id="189" name="TextBox 189"/>
            <p:cNvSpPr txBox="1"/>
            <p:nvPr/>
          </p:nvSpPr>
          <p:spPr>
            <a:xfrm>
              <a:off x="9530739" y="5232952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BARCELONA - SPAIN</a:t>
              </a:r>
            </a:p>
          </p:txBody>
        </p:sp>
        <p:sp>
          <p:nvSpPr>
            <p:cNvPr id="190" name="TextBox 190"/>
            <p:cNvSpPr txBox="1"/>
            <p:nvPr/>
          </p:nvSpPr>
          <p:spPr>
            <a:xfrm>
              <a:off x="7326616" y="4513931"/>
              <a:ext cx="1568632" cy="6569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96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3" b="0" i="0" u="none" strike="noStrike" kern="1200" cap="none" spc="0" normalizeH="0" baseline="0" noProof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25-26</a:t>
              </a:r>
            </a:p>
          </p:txBody>
        </p:sp>
        <p:sp>
          <p:nvSpPr>
            <p:cNvPr id="191" name="TextBox 191"/>
            <p:cNvSpPr txBox="1"/>
            <p:nvPr/>
          </p:nvSpPr>
          <p:spPr>
            <a:xfrm>
              <a:off x="7376227" y="5120579"/>
              <a:ext cx="1439312" cy="29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5" b="0" i="0" u="none" strike="noStrike" kern="1200" cap="none" spc="0" normalizeH="0" baseline="0" noProof="0">
                  <a:ln>
                    <a:noFill/>
                  </a:ln>
                  <a:solidFill>
                    <a:srgbClr val="F7931D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FEBRUARY</a:t>
              </a:r>
            </a:p>
          </p:txBody>
        </p:sp>
        <p:sp>
          <p:nvSpPr>
            <p:cNvPr id="194" name="TextBox 194"/>
            <p:cNvSpPr txBox="1"/>
            <p:nvPr/>
          </p:nvSpPr>
          <p:spPr>
            <a:xfrm>
              <a:off x="7275280" y="1901091"/>
              <a:ext cx="6991464" cy="1925448"/>
            </a:xfrm>
            <a:prstGeom prst="rect">
              <a:avLst/>
            </a:prstGeom>
          </p:spPr>
          <p:txBody>
            <a:bodyPr lIns="21583" tIns="21583" rIns="21583" bIns="21583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5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195"/>
            <p:cNvSpPr/>
            <p:nvPr/>
          </p:nvSpPr>
          <p:spPr>
            <a:xfrm>
              <a:off x="9147857" y="3284287"/>
              <a:ext cx="239269" cy="311752"/>
            </a:xfrm>
            <a:custGeom>
              <a:avLst/>
              <a:gdLst/>
              <a:ahLst/>
              <a:cxnLst/>
              <a:rect l="l" t="t" r="r" b="b"/>
              <a:pathLst>
                <a:path w="239269" h="311752">
                  <a:moveTo>
                    <a:pt x="0" y="0"/>
                  </a:moveTo>
                  <a:lnTo>
                    <a:pt x="239270" y="0"/>
                  </a:lnTo>
                  <a:lnTo>
                    <a:pt x="239270" y="311751"/>
                  </a:lnTo>
                  <a:lnTo>
                    <a:pt x="0" y="3117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TextBox 198"/>
            <p:cNvSpPr txBox="1"/>
            <p:nvPr/>
          </p:nvSpPr>
          <p:spPr>
            <a:xfrm>
              <a:off x="7275280" y="1901091"/>
              <a:ext cx="1593373" cy="1925448"/>
            </a:xfrm>
            <a:prstGeom prst="rect">
              <a:avLst/>
            </a:prstGeom>
          </p:spPr>
          <p:txBody>
            <a:bodyPr lIns="21583" tIns="21583" rIns="21583" bIns="21583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5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TextBox 200"/>
            <p:cNvSpPr txBox="1"/>
            <p:nvPr/>
          </p:nvSpPr>
          <p:spPr>
            <a:xfrm>
              <a:off x="9493973" y="3241192"/>
              <a:ext cx="4701867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2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73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ONLINE</a:t>
              </a:r>
            </a:p>
          </p:txBody>
        </p:sp>
        <p:sp>
          <p:nvSpPr>
            <p:cNvPr id="202" name="TextBox 202"/>
            <p:cNvSpPr txBox="1"/>
            <p:nvPr/>
          </p:nvSpPr>
          <p:spPr>
            <a:xfrm>
              <a:off x="9089280" y="2093040"/>
              <a:ext cx="4635579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21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Light"/>
                  <a:ea typeface="+mn-ea"/>
                  <a:cs typeface="+mn-cs"/>
                </a:rPr>
                <a:t>MEF CONNECTS</a:t>
              </a:r>
            </a:p>
          </p:txBody>
        </p:sp>
        <p:sp>
          <p:nvSpPr>
            <p:cNvPr id="206" name="TextBox 206"/>
            <p:cNvSpPr txBox="1"/>
            <p:nvPr/>
          </p:nvSpPr>
          <p:spPr>
            <a:xfrm>
              <a:off x="14575328" y="1901091"/>
              <a:ext cx="6991464" cy="1925448"/>
            </a:xfrm>
            <a:prstGeom prst="rect">
              <a:avLst/>
            </a:prstGeom>
          </p:spPr>
          <p:txBody>
            <a:bodyPr lIns="21583" tIns="21583" rIns="21583" bIns="21583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5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TextBox 210"/>
            <p:cNvSpPr txBox="1"/>
            <p:nvPr/>
          </p:nvSpPr>
          <p:spPr>
            <a:xfrm>
              <a:off x="14588568" y="1901091"/>
              <a:ext cx="1593373" cy="1925448"/>
            </a:xfrm>
            <a:prstGeom prst="rect">
              <a:avLst/>
            </a:prstGeom>
          </p:spPr>
          <p:txBody>
            <a:bodyPr lIns="21583" tIns="21583" rIns="21583" bIns="21583"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5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TextBox 215"/>
            <p:cNvSpPr txBox="1"/>
            <p:nvPr/>
          </p:nvSpPr>
          <p:spPr>
            <a:xfrm>
              <a:off x="14654965" y="3133813"/>
              <a:ext cx="1439312" cy="29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88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exa Bold"/>
                  <a:ea typeface="+mn-ea"/>
                  <a:cs typeface="+mn-cs"/>
                </a:rPr>
                <a:t>FEBRUARY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Freeform 53">
            <a:extLst>
              <a:ext uri="{FF2B5EF4-FFF2-40B4-BE49-F238E27FC236}">
                <a16:creationId xmlns:a16="http://schemas.microsoft.com/office/drawing/2014/main" id="{ABA4F749-F9BF-526D-E270-7357B73ACABA}"/>
              </a:ext>
            </a:extLst>
          </p:cNvPr>
          <p:cNvSpPr/>
          <p:nvPr/>
        </p:nvSpPr>
        <p:spPr>
          <a:xfrm>
            <a:off x="580017" y="1089781"/>
            <a:ext cx="2604219" cy="684523"/>
          </a:xfrm>
          <a:custGeom>
            <a:avLst/>
            <a:gdLst/>
            <a:ahLst/>
            <a:cxnLst/>
            <a:rect l="l" t="t" r="r" b="b"/>
            <a:pathLst>
              <a:path w="1518152" h="399049">
                <a:moveTo>
                  <a:pt x="38659" y="0"/>
                </a:moveTo>
                <a:lnTo>
                  <a:pt x="1479493" y="0"/>
                </a:lnTo>
                <a:cubicBezTo>
                  <a:pt x="1489746" y="0"/>
                  <a:pt x="1499579" y="4073"/>
                  <a:pt x="1506829" y="11323"/>
                </a:cubicBezTo>
                <a:cubicBezTo>
                  <a:pt x="1514079" y="18573"/>
                  <a:pt x="1518152" y="28406"/>
                  <a:pt x="1518152" y="38659"/>
                </a:cubicBezTo>
                <a:lnTo>
                  <a:pt x="1518152" y="360389"/>
                </a:lnTo>
                <a:cubicBezTo>
                  <a:pt x="1518152" y="370642"/>
                  <a:pt x="1514079" y="380476"/>
                  <a:pt x="1506829" y="387726"/>
                </a:cubicBezTo>
                <a:cubicBezTo>
                  <a:pt x="1499579" y="394976"/>
                  <a:pt x="1489746" y="399049"/>
                  <a:pt x="1479493" y="399049"/>
                </a:cubicBezTo>
                <a:lnTo>
                  <a:pt x="38659" y="399049"/>
                </a:lnTo>
                <a:cubicBezTo>
                  <a:pt x="28406" y="399049"/>
                  <a:pt x="18573" y="394976"/>
                  <a:pt x="11323" y="387726"/>
                </a:cubicBezTo>
                <a:cubicBezTo>
                  <a:pt x="4073" y="380476"/>
                  <a:pt x="0" y="370642"/>
                  <a:pt x="0" y="360389"/>
                </a:cubicBezTo>
                <a:lnTo>
                  <a:pt x="0" y="38659"/>
                </a:lnTo>
                <a:cubicBezTo>
                  <a:pt x="0" y="28406"/>
                  <a:pt x="4073" y="18573"/>
                  <a:pt x="11323" y="11323"/>
                </a:cubicBezTo>
                <a:cubicBezTo>
                  <a:pt x="18573" y="4073"/>
                  <a:pt x="28406" y="0"/>
                  <a:pt x="38659" y="0"/>
                </a:cubicBezTo>
                <a:close/>
              </a:path>
            </a:pathLst>
          </a:custGeom>
          <a:solidFill>
            <a:srgbClr val="0F033F"/>
          </a:solidFill>
        </p:spPr>
        <p:txBody>
          <a:bodyPr/>
          <a:lstStyle/>
          <a:p>
            <a:pPr defTabSz="457200"/>
            <a:endParaRPr lang="en-IE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Freeform 57">
            <a:extLst>
              <a:ext uri="{FF2B5EF4-FFF2-40B4-BE49-F238E27FC236}">
                <a16:creationId xmlns:a16="http://schemas.microsoft.com/office/drawing/2014/main" id="{5E2B4630-E648-F0FF-5CC2-D8747A990D13}"/>
              </a:ext>
            </a:extLst>
          </p:cNvPr>
          <p:cNvSpPr/>
          <p:nvPr/>
        </p:nvSpPr>
        <p:spPr>
          <a:xfrm>
            <a:off x="622774" y="1111510"/>
            <a:ext cx="593508" cy="684523"/>
          </a:xfrm>
          <a:custGeom>
            <a:avLst/>
            <a:gdLst/>
            <a:ahLst/>
            <a:cxnLst/>
            <a:rect l="l" t="t" r="r" b="b"/>
            <a:pathLst>
              <a:path w="345991" h="399049">
                <a:moveTo>
                  <a:pt x="169631" y="0"/>
                </a:moveTo>
                <a:lnTo>
                  <a:pt x="176360" y="0"/>
                </a:lnTo>
                <a:cubicBezTo>
                  <a:pt x="270044" y="0"/>
                  <a:pt x="345991" y="75946"/>
                  <a:pt x="345991" y="169631"/>
                </a:cubicBezTo>
                <a:lnTo>
                  <a:pt x="345991" y="229418"/>
                </a:lnTo>
                <a:cubicBezTo>
                  <a:pt x="345991" y="323102"/>
                  <a:pt x="270044" y="399049"/>
                  <a:pt x="176360" y="399049"/>
                </a:cubicBezTo>
                <a:lnTo>
                  <a:pt x="169631" y="399049"/>
                </a:lnTo>
                <a:cubicBezTo>
                  <a:pt x="75946" y="399049"/>
                  <a:pt x="0" y="323102"/>
                  <a:pt x="0" y="229418"/>
                </a:cubicBezTo>
                <a:lnTo>
                  <a:pt x="0" y="169631"/>
                </a:lnTo>
                <a:cubicBezTo>
                  <a:pt x="0" y="75946"/>
                  <a:pt x="75946" y="0"/>
                  <a:pt x="169631" y="0"/>
                </a:cubicBezTo>
                <a:close/>
              </a:path>
            </a:pathLst>
          </a:custGeom>
          <a:solidFill>
            <a:srgbClr val="FFFFFF"/>
          </a:solidFill>
          <a:ln cap="sq">
            <a:noFill/>
            <a:prstDash val="solid"/>
            <a:miter/>
          </a:ln>
        </p:spPr>
        <p:txBody>
          <a:bodyPr/>
          <a:lstStyle/>
          <a:p>
            <a:pPr defTabSz="457200"/>
            <a:endParaRPr lang="en-IE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Freeform 4">
            <a:extLst>
              <a:ext uri="{FF2B5EF4-FFF2-40B4-BE49-F238E27FC236}">
                <a16:creationId xmlns:a16="http://schemas.microsoft.com/office/drawing/2014/main" id="{E256433E-7BFB-957A-6B36-C635E09F5A69}"/>
              </a:ext>
            </a:extLst>
          </p:cNvPr>
          <p:cNvSpPr/>
          <p:nvPr/>
        </p:nvSpPr>
        <p:spPr>
          <a:xfrm>
            <a:off x="584297" y="351979"/>
            <a:ext cx="2636674" cy="684736"/>
          </a:xfrm>
          <a:custGeom>
            <a:avLst/>
            <a:gdLst/>
            <a:ahLst/>
            <a:cxnLst/>
            <a:rect l="l" t="t" r="r" b="b"/>
            <a:pathLst>
              <a:path w="1536594" h="399049">
                <a:moveTo>
                  <a:pt x="90252" y="0"/>
                </a:moveTo>
                <a:lnTo>
                  <a:pt x="1446343" y="0"/>
                </a:lnTo>
                <a:cubicBezTo>
                  <a:pt x="1496187" y="0"/>
                  <a:pt x="1536594" y="40407"/>
                  <a:pt x="1536594" y="90252"/>
                </a:cubicBezTo>
                <a:lnTo>
                  <a:pt x="1536594" y="308797"/>
                </a:lnTo>
                <a:cubicBezTo>
                  <a:pt x="1536594" y="358642"/>
                  <a:pt x="1496187" y="399049"/>
                  <a:pt x="1446343" y="399049"/>
                </a:cubicBezTo>
                <a:lnTo>
                  <a:pt x="90252" y="399049"/>
                </a:lnTo>
                <a:cubicBezTo>
                  <a:pt x="40407" y="399049"/>
                  <a:pt x="0" y="358642"/>
                  <a:pt x="0" y="308797"/>
                </a:cubicBezTo>
                <a:lnTo>
                  <a:pt x="0" y="90252"/>
                </a:lnTo>
                <a:cubicBezTo>
                  <a:pt x="0" y="40407"/>
                  <a:pt x="40407" y="0"/>
                  <a:pt x="90252" y="0"/>
                </a:cubicBezTo>
                <a:close/>
              </a:path>
            </a:pathLst>
          </a:custGeom>
          <a:solidFill>
            <a:srgbClr val="1B75B8"/>
          </a:solidFill>
        </p:spPr>
        <p:txBody>
          <a:bodyPr/>
          <a:lstStyle/>
          <a:p>
            <a:pPr defTabSz="457200"/>
            <a:endParaRPr lang="en-IE" sz="9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539385" y="308710"/>
            <a:ext cx="8066950" cy="4494609"/>
            <a:chOff x="-65488" y="-87169"/>
            <a:chExt cx="21511867" cy="11985624"/>
          </a:xfrm>
        </p:grpSpPr>
        <p:grpSp>
          <p:nvGrpSpPr>
            <p:cNvPr id="3" name="Group 3"/>
            <p:cNvGrpSpPr/>
            <p:nvPr/>
          </p:nvGrpSpPr>
          <p:grpSpPr>
            <a:xfrm>
              <a:off x="7262247" y="13276"/>
              <a:ext cx="7031130" cy="1825962"/>
              <a:chOff x="0" y="0"/>
              <a:chExt cx="1536594" cy="39904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536594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36594" h="399049">
                    <a:moveTo>
                      <a:pt x="90252" y="0"/>
                    </a:moveTo>
                    <a:lnTo>
                      <a:pt x="1446343" y="0"/>
                    </a:lnTo>
                    <a:cubicBezTo>
                      <a:pt x="1496187" y="0"/>
                      <a:pt x="1536594" y="40407"/>
                      <a:pt x="1536594" y="90252"/>
                    </a:cubicBezTo>
                    <a:lnTo>
                      <a:pt x="1536594" y="308797"/>
                    </a:lnTo>
                    <a:cubicBezTo>
                      <a:pt x="1536594" y="358642"/>
                      <a:pt x="1496187" y="399049"/>
                      <a:pt x="1446343" y="399049"/>
                    </a:cubicBezTo>
                    <a:lnTo>
                      <a:pt x="90252" y="399049"/>
                    </a:lnTo>
                    <a:cubicBezTo>
                      <a:pt x="40407" y="399049"/>
                      <a:pt x="0" y="358642"/>
                      <a:pt x="0" y="308797"/>
                    </a:cubicBezTo>
                    <a:lnTo>
                      <a:pt x="0" y="90252"/>
                    </a:lnTo>
                    <a:cubicBezTo>
                      <a:pt x="0" y="40407"/>
                      <a:pt x="40407" y="0"/>
                      <a:pt x="90252" y="0"/>
                    </a:cubicBezTo>
                    <a:close/>
                  </a:path>
                </a:pathLst>
              </a:custGeom>
              <a:solidFill>
                <a:srgbClr val="1B75B8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1536594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9122844" y="1300453"/>
              <a:ext cx="237739" cy="309757"/>
            </a:xfrm>
            <a:custGeom>
              <a:avLst/>
              <a:gdLst/>
              <a:ahLst/>
              <a:cxnLst/>
              <a:rect l="l" t="t" r="r" b="b"/>
              <a:pathLst>
                <a:path w="237739" h="309757">
                  <a:moveTo>
                    <a:pt x="0" y="0"/>
                  </a:moveTo>
                  <a:lnTo>
                    <a:pt x="237739" y="0"/>
                  </a:lnTo>
                  <a:lnTo>
                    <a:pt x="237739" y="309757"/>
                  </a:lnTo>
                  <a:lnTo>
                    <a:pt x="0" y="309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7262247" y="13276"/>
              <a:ext cx="1583179" cy="1825962"/>
              <a:chOff x="0" y="0"/>
              <a:chExt cx="345991" cy="39904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72995" y="0"/>
                    </a:moveTo>
                    <a:lnTo>
                      <a:pt x="172995" y="0"/>
                    </a:lnTo>
                    <a:cubicBezTo>
                      <a:pt x="218876" y="0"/>
                      <a:pt x="262878" y="18226"/>
                      <a:pt x="295321" y="50669"/>
                    </a:cubicBezTo>
                    <a:cubicBezTo>
                      <a:pt x="327764" y="83112"/>
                      <a:pt x="345991" y="127114"/>
                      <a:pt x="345991" y="172995"/>
                    </a:cubicBezTo>
                    <a:lnTo>
                      <a:pt x="345991" y="226053"/>
                    </a:lnTo>
                    <a:cubicBezTo>
                      <a:pt x="345991" y="271935"/>
                      <a:pt x="327764" y="315937"/>
                      <a:pt x="295321" y="348379"/>
                    </a:cubicBezTo>
                    <a:cubicBezTo>
                      <a:pt x="262878" y="380822"/>
                      <a:pt x="218876" y="399049"/>
                      <a:pt x="172995" y="399049"/>
                    </a:cubicBezTo>
                    <a:lnTo>
                      <a:pt x="172995" y="399049"/>
                    </a:lnTo>
                    <a:cubicBezTo>
                      <a:pt x="127114" y="399049"/>
                      <a:pt x="83112" y="380822"/>
                      <a:pt x="50669" y="348379"/>
                    </a:cubicBezTo>
                    <a:cubicBezTo>
                      <a:pt x="18226" y="315937"/>
                      <a:pt x="0" y="271935"/>
                      <a:pt x="0" y="226053"/>
                    </a:cubicBezTo>
                    <a:lnTo>
                      <a:pt x="0" y="172995"/>
                    </a:lnTo>
                    <a:cubicBezTo>
                      <a:pt x="0" y="127114"/>
                      <a:pt x="18226" y="83112"/>
                      <a:pt x="50669" y="50669"/>
                    </a:cubicBezTo>
                    <a:cubicBezTo>
                      <a:pt x="83112" y="18226"/>
                      <a:pt x="127114" y="0"/>
                      <a:pt x="172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1B75B8"/>
                </a:solidFill>
                <a:prstDash val="solid"/>
                <a:round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9122843" y="229211"/>
              <a:ext cx="4605928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MEF MEET-UP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466744" y="1247864"/>
              <a:ext cx="4671789" cy="396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4"/>
                </a:lnSpc>
              </a:pPr>
              <a:r>
                <a:rPr lang="en-US" sz="866">
                  <a:solidFill>
                    <a:srgbClr val="FFFFFF"/>
                  </a:solidFill>
                  <a:latin typeface="Nexa Light"/>
                </a:rPr>
                <a:t>WASHINGTON, D.C. - USA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136608" y="652592"/>
              <a:ext cx="5065835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WASHINGTON - ITW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469792" y="264317"/>
              <a:ext cx="1234667" cy="119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41"/>
                </a:lnSpc>
              </a:pPr>
              <a:r>
                <a:rPr lang="en-US" sz="2601">
                  <a:solidFill>
                    <a:srgbClr val="1B75B8"/>
                  </a:solidFill>
                  <a:latin typeface="Nexa Bold"/>
                </a:rPr>
                <a:t>15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469792" y="1223360"/>
              <a:ext cx="1163715" cy="298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915"/>
                </a:lnSpc>
              </a:pPr>
              <a:r>
                <a:rPr lang="en-US" sz="654">
                  <a:solidFill>
                    <a:srgbClr val="1B75B8"/>
                  </a:solidFill>
                  <a:latin typeface="Nexa Bold"/>
                </a:rPr>
                <a:t>MAY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16093377" y="1235719"/>
              <a:ext cx="237665" cy="309661"/>
            </a:xfrm>
            <a:custGeom>
              <a:avLst/>
              <a:gdLst/>
              <a:ahLst/>
              <a:cxnLst/>
              <a:rect l="l" t="t" r="r" b="b"/>
              <a:pathLst>
                <a:path w="237665" h="309661">
                  <a:moveTo>
                    <a:pt x="0" y="0"/>
                  </a:moveTo>
                  <a:lnTo>
                    <a:pt x="237665" y="0"/>
                  </a:lnTo>
                  <a:lnTo>
                    <a:pt x="237665" y="309662"/>
                  </a:lnTo>
                  <a:lnTo>
                    <a:pt x="0" y="309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14479895" y="13843"/>
              <a:ext cx="6944584" cy="1825395"/>
              <a:chOff x="0" y="0"/>
              <a:chExt cx="1518152" cy="39904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59" y="0"/>
                    </a:moveTo>
                    <a:lnTo>
                      <a:pt x="1479493" y="0"/>
                    </a:lnTo>
                    <a:cubicBezTo>
                      <a:pt x="1489746" y="0"/>
                      <a:pt x="1499579" y="4073"/>
                      <a:pt x="1506829" y="11323"/>
                    </a:cubicBezTo>
                    <a:cubicBezTo>
                      <a:pt x="1514079" y="18573"/>
                      <a:pt x="1518152" y="28406"/>
                      <a:pt x="1518152" y="38659"/>
                    </a:cubicBezTo>
                    <a:lnTo>
                      <a:pt x="1518152" y="360389"/>
                    </a:lnTo>
                    <a:cubicBezTo>
                      <a:pt x="1518152" y="370642"/>
                      <a:pt x="1514079" y="380476"/>
                      <a:pt x="1506829" y="387726"/>
                    </a:cubicBezTo>
                    <a:cubicBezTo>
                      <a:pt x="1499579" y="394976"/>
                      <a:pt x="1489746" y="399049"/>
                      <a:pt x="1479493" y="399049"/>
                    </a:cubicBezTo>
                    <a:lnTo>
                      <a:pt x="38659" y="399049"/>
                    </a:lnTo>
                    <a:cubicBezTo>
                      <a:pt x="28406" y="399049"/>
                      <a:pt x="18573" y="394976"/>
                      <a:pt x="11323" y="387726"/>
                    </a:cubicBezTo>
                    <a:cubicBezTo>
                      <a:pt x="4073" y="380476"/>
                      <a:pt x="0" y="370642"/>
                      <a:pt x="0" y="360389"/>
                    </a:cubicBezTo>
                    <a:lnTo>
                      <a:pt x="0" y="38659"/>
                    </a:lnTo>
                    <a:cubicBezTo>
                      <a:pt x="0" y="28406"/>
                      <a:pt x="4073" y="18573"/>
                      <a:pt x="11323" y="11323"/>
                    </a:cubicBezTo>
                    <a:cubicBezTo>
                      <a:pt x="18573" y="4073"/>
                      <a:pt x="28406" y="0"/>
                      <a:pt x="38659" y="0"/>
                    </a:cubicBezTo>
                    <a:close/>
                  </a:path>
                </a:pathLst>
              </a:custGeom>
              <a:solidFill>
                <a:srgbClr val="1B75B8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459" tIns="21459" rIns="21459" bIns="21459" rtlCol="0" anchor="ctr"/>
              <a:lstStyle/>
              <a:p>
                <a:pPr algn="ctr" defTabSz="457200">
                  <a:lnSpc>
                    <a:spcPts val="591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6339914" y="1305582"/>
              <a:ext cx="237665" cy="309661"/>
            </a:xfrm>
            <a:custGeom>
              <a:avLst/>
              <a:gdLst/>
              <a:ahLst/>
              <a:cxnLst/>
              <a:rect l="l" t="t" r="r" b="b"/>
              <a:pathLst>
                <a:path w="237665" h="309661">
                  <a:moveTo>
                    <a:pt x="0" y="0"/>
                  </a:moveTo>
                  <a:lnTo>
                    <a:pt x="237665" y="0"/>
                  </a:lnTo>
                  <a:lnTo>
                    <a:pt x="237665" y="309661"/>
                  </a:lnTo>
                  <a:lnTo>
                    <a:pt x="0" y="309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14479895" y="13843"/>
              <a:ext cx="1582688" cy="1825395"/>
              <a:chOff x="0" y="0"/>
              <a:chExt cx="345991" cy="39904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631" y="0"/>
                    </a:moveTo>
                    <a:lnTo>
                      <a:pt x="176360" y="0"/>
                    </a:lnTo>
                    <a:cubicBezTo>
                      <a:pt x="270044" y="0"/>
                      <a:pt x="345991" y="75946"/>
                      <a:pt x="345991" y="169631"/>
                    </a:cubicBezTo>
                    <a:lnTo>
                      <a:pt x="345991" y="229418"/>
                    </a:lnTo>
                    <a:cubicBezTo>
                      <a:pt x="345991" y="323102"/>
                      <a:pt x="270044" y="399049"/>
                      <a:pt x="176360" y="399049"/>
                    </a:cubicBezTo>
                    <a:lnTo>
                      <a:pt x="169631" y="399049"/>
                    </a:lnTo>
                    <a:cubicBezTo>
                      <a:pt x="75946" y="399049"/>
                      <a:pt x="0" y="323102"/>
                      <a:pt x="0" y="229418"/>
                    </a:cubicBezTo>
                    <a:lnTo>
                      <a:pt x="0" y="169631"/>
                    </a:lnTo>
                    <a:cubicBezTo>
                      <a:pt x="0" y="75946"/>
                      <a:pt x="75946" y="0"/>
                      <a:pt x="1696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459" tIns="21459" rIns="21459" bIns="21459" rtlCol="0" anchor="ctr"/>
              <a:lstStyle/>
              <a:p>
                <a:pPr algn="ctr" defTabSz="457200">
                  <a:lnSpc>
                    <a:spcPts val="591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6339915" y="229696"/>
              <a:ext cx="4604496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MEF CONNECTS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6683710" y="1252995"/>
              <a:ext cx="4670339" cy="396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3"/>
                </a:lnSpc>
              </a:pPr>
              <a:r>
                <a:rPr lang="en-US" sz="866">
                  <a:solidFill>
                    <a:srgbClr val="FFFFFF"/>
                  </a:solidFill>
                  <a:latin typeface="Nexa Light"/>
                </a:rPr>
                <a:t>LONDON - UK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4656283" y="1229792"/>
              <a:ext cx="1163352" cy="298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915"/>
                </a:lnSpc>
              </a:pPr>
              <a:r>
                <a:rPr lang="en-US" sz="654">
                  <a:solidFill>
                    <a:srgbClr val="1B75B8"/>
                  </a:solidFill>
                  <a:latin typeface="Nexa Bold"/>
                </a:rPr>
                <a:t>MAY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4654096" y="261936"/>
              <a:ext cx="1234283" cy="1190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40"/>
                </a:lnSpc>
              </a:pPr>
              <a:r>
                <a:rPr lang="en-US" sz="2600">
                  <a:solidFill>
                    <a:srgbClr val="1B75B8"/>
                  </a:solidFill>
                  <a:latin typeface="Nexa Bold"/>
                </a:rPr>
                <a:t>21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6351942" y="662584"/>
              <a:ext cx="5065835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ID &amp; AUTH: PD&amp;I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781" y="1916567"/>
              <a:ext cx="6903949" cy="1913131"/>
            </a:xfrm>
            <a:prstGeom prst="rect">
              <a:avLst/>
            </a:prstGeom>
          </p:spPr>
          <p:txBody>
            <a:bodyPr lIns="21583" tIns="21583" rIns="21583" bIns="21583" rtlCol="0" anchor="ctr"/>
            <a:lstStyle/>
            <a:p>
              <a:pPr algn="ctr" defTabSz="457200">
                <a:lnSpc>
                  <a:spcPts val="595"/>
                </a:lnSpc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6781" y="1916738"/>
              <a:ext cx="1580085" cy="1909389"/>
            </a:xfrm>
            <a:prstGeom prst="rect">
              <a:avLst/>
            </a:prstGeom>
          </p:spPr>
          <p:txBody>
            <a:bodyPr lIns="21532" tIns="21532" rIns="21532" bIns="21532" rtlCol="0" anchor="ctr"/>
            <a:lstStyle/>
            <a:p>
              <a:pPr algn="ctr" defTabSz="457200">
                <a:lnSpc>
                  <a:spcPts val="593"/>
                </a:lnSpc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4"/>
            <p:cNvSpPr/>
            <p:nvPr/>
          </p:nvSpPr>
          <p:spPr>
            <a:xfrm>
              <a:off x="1871138" y="3278826"/>
              <a:ext cx="237274" cy="309152"/>
            </a:xfrm>
            <a:custGeom>
              <a:avLst/>
              <a:gdLst/>
              <a:ahLst/>
              <a:cxnLst/>
              <a:rect l="l" t="t" r="r" b="b"/>
              <a:pathLst>
                <a:path w="237274" h="309152">
                  <a:moveTo>
                    <a:pt x="0" y="0"/>
                  </a:moveTo>
                  <a:lnTo>
                    <a:pt x="237274" y="0"/>
                  </a:lnTo>
                  <a:lnTo>
                    <a:pt x="237274" y="309152"/>
                  </a:lnTo>
                  <a:lnTo>
                    <a:pt x="0" y="309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303691" y="3189279"/>
              <a:ext cx="1238408" cy="295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2"/>
                </a:lnSpc>
              </a:pPr>
              <a:r>
                <a:rPr lang="en-US" sz="630" dirty="0">
                  <a:solidFill>
                    <a:srgbClr val="002060"/>
                  </a:solidFill>
                  <a:latin typeface="Nexa Bold"/>
                </a:rPr>
                <a:t>JUNE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2214368" y="3226248"/>
              <a:ext cx="4662656" cy="396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1"/>
                </a:lnSpc>
              </a:pPr>
              <a:r>
                <a:rPr lang="en-US" sz="865">
                  <a:solidFill>
                    <a:srgbClr val="0F033F"/>
                  </a:solidFill>
                  <a:latin typeface="Nexa Light"/>
                </a:rPr>
                <a:t>LONDON - UK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891392" y="2253704"/>
              <a:ext cx="4596920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 dirty="0">
                  <a:solidFill>
                    <a:schemeClr val="bg1"/>
                  </a:solidFill>
                  <a:latin typeface="Nexa Light"/>
                </a:rPr>
                <a:t>MEF FEATURING AT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891392" y="2704965"/>
              <a:ext cx="4808664" cy="1006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490"/>
                </a:lnSpc>
              </a:pPr>
              <a:r>
                <a:rPr lang="en-US" sz="1064" dirty="0">
                  <a:solidFill>
                    <a:schemeClr val="bg1"/>
                  </a:solidFill>
                  <a:latin typeface="Nexa Bold"/>
                </a:rPr>
                <a:t>MESSAGING &amp; SMS WORLD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-65488" y="2518108"/>
              <a:ext cx="2027429" cy="6514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457200">
                <a:lnSpc>
                  <a:spcPts val="1948"/>
                </a:lnSpc>
              </a:pPr>
              <a:r>
                <a:rPr lang="en-US" sz="1600" dirty="0">
                  <a:solidFill>
                    <a:srgbClr val="002060"/>
                  </a:solidFill>
                  <a:latin typeface="Nexa Bold"/>
                </a:rPr>
                <a:t>4-5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87169"/>
              <a:ext cx="6946741" cy="1913131"/>
            </a:xfrm>
            <a:prstGeom prst="rect">
              <a:avLst/>
            </a:prstGeom>
          </p:spPr>
          <p:txBody>
            <a:bodyPr lIns="21583" tIns="21583" rIns="21583" bIns="21583" rtlCol="0" anchor="ctr"/>
            <a:lstStyle/>
            <a:p>
              <a:pPr algn="ctr" defTabSz="457200">
                <a:lnSpc>
                  <a:spcPts val="595"/>
                </a:lnSpc>
              </a:pPr>
              <a:endParaRPr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43"/>
            <p:cNvSpPr/>
            <p:nvPr/>
          </p:nvSpPr>
          <p:spPr>
            <a:xfrm>
              <a:off x="1871145" y="1292140"/>
              <a:ext cx="237739" cy="309757"/>
            </a:xfrm>
            <a:custGeom>
              <a:avLst/>
              <a:gdLst/>
              <a:ahLst/>
              <a:cxnLst/>
              <a:rect l="l" t="t" r="r" b="b"/>
              <a:pathLst>
                <a:path w="237739" h="309757">
                  <a:moveTo>
                    <a:pt x="0" y="0"/>
                  </a:moveTo>
                  <a:lnTo>
                    <a:pt x="237739" y="0"/>
                  </a:lnTo>
                  <a:lnTo>
                    <a:pt x="237739" y="309758"/>
                  </a:lnTo>
                  <a:lnTo>
                    <a:pt x="0" y="3097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13155" y="-87169"/>
              <a:ext cx="1583179" cy="1913131"/>
              <a:chOff x="0" y="-19050"/>
              <a:chExt cx="345991" cy="418099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1B75B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1873752" y="215936"/>
              <a:ext cx="4605928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 dirty="0">
                  <a:solidFill>
                    <a:schemeClr val="bg1"/>
                  </a:solidFill>
                  <a:latin typeface="Nexa Light"/>
                </a:rPr>
                <a:t>MEF FEATURING AT 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215045" y="1239552"/>
              <a:ext cx="4671789" cy="396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4"/>
                </a:lnSpc>
              </a:pPr>
              <a:r>
                <a:rPr lang="en-US" sz="866" dirty="0">
                  <a:solidFill>
                    <a:schemeClr val="bg1"/>
                  </a:solidFill>
                  <a:latin typeface="Nexa Light"/>
                </a:rPr>
                <a:t>WASHINGTON, D.C. - USA 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873752" y="649029"/>
              <a:ext cx="4671789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 dirty="0">
                  <a:solidFill>
                    <a:schemeClr val="bg1"/>
                  </a:solidFill>
                  <a:latin typeface="Nexa Bold"/>
                </a:rPr>
                <a:t>ITW 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207811" y="1210085"/>
              <a:ext cx="1163715" cy="298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915"/>
                </a:lnSpc>
              </a:pPr>
              <a:r>
                <a:rPr lang="en-US" sz="654">
                  <a:solidFill>
                    <a:srgbClr val="FFFFFF"/>
                  </a:solidFill>
                  <a:latin typeface="Nexa Bold"/>
                </a:rPr>
                <a:t>MAY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4877" y="525195"/>
              <a:ext cx="1558597" cy="656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1952"/>
                </a:lnSpc>
              </a:pPr>
              <a:r>
                <a:rPr lang="en-US" sz="1394">
                  <a:solidFill>
                    <a:srgbClr val="FFFFFF"/>
                  </a:solidFill>
                  <a:latin typeface="Nexa Bold"/>
                </a:rPr>
                <a:t>14-17</a:t>
              </a:r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7226543" y="2003735"/>
              <a:ext cx="6944584" cy="1825395"/>
              <a:chOff x="0" y="0"/>
              <a:chExt cx="1518152" cy="399049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59" y="0"/>
                    </a:moveTo>
                    <a:lnTo>
                      <a:pt x="1479493" y="0"/>
                    </a:lnTo>
                    <a:cubicBezTo>
                      <a:pt x="1489746" y="0"/>
                      <a:pt x="1499579" y="4073"/>
                      <a:pt x="1506829" y="11323"/>
                    </a:cubicBezTo>
                    <a:cubicBezTo>
                      <a:pt x="1514079" y="18573"/>
                      <a:pt x="1518152" y="28406"/>
                      <a:pt x="1518152" y="38659"/>
                    </a:cubicBezTo>
                    <a:lnTo>
                      <a:pt x="1518152" y="360389"/>
                    </a:lnTo>
                    <a:cubicBezTo>
                      <a:pt x="1518152" y="370642"/>
                      <a:pt x="1514079" y="380476"/>
                      <a:pt x="1506829" y="387726"/>
                    </a:cubicBezTo>
                    <a:cubicBezTo>
                      <a:pt x="1499579" y="394976"/>
                      <a:pt x="1489746" y="399049"/>
                      <a:pt x="1479493" y="399049"/>
                    </a:cubicBezTo>
                    <a:lnTo>
                      <a:pt x="38659" y="399049"/>
                    </a:lnTo>
                    <a:cubicBezTo>
                      <a:pt x="28406" y="399049"/>
                      <a:pt x="18573" y="394976"/>
                      <a:pt x="11323" y="387726"/>
                    </a:cubicBezTo>
                    <a:cubicBezTo>
                      <a:pt x="4073" y="380476"/>
                      <a:pt x="0" y="370642"/>
                      <a:pt x="0" y="360389"/>
                    </a:cubicBezTo>
                    <a:lnTo>
                      <a:pt x="0" y="38659"/>
                    </a:lnTo>
                    <a:cubicBezTo>
                      <a:pt x="0" y="28406"/>
                      <a:pt x="4073" y="18573"/>
                      <a:pt x="11323" y="11323"/>
                    </a:cubicBezTo>
                    <a:cubicBezTo>
                      <a:pt x="18573" y="4073"/>
                      <a:pt x="28406" y="0"/>
                      <a:pt x="38659" y="0"/>
                    </a:cubicBezTo>
                    <a:close/>
                  </a:path>
                </a:pathLst>
              </a:custGeom>
              <a:solidFill>
                <a:srgbClr val="0F033F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459" tIns="21459" rIns="21459" bIns="21459" rtlCol="0" anchor="ctr"/>
              <a:lstStyle/>
              <a:p>
                <a:pPr algn="ctr" defTabSz="457200">
                  <a:lnSpc>
                    <a:spcPts val="591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9083955" y="3295474"/>
              <a:ext cx="237665" cy="309661"/>
            </a:xfrm>
            <a:custGeom>
              <a:avLst/>
              <a:gdLst/>
              <a:ahLst/>
              <a:cxnLst/>
              <a:rect l="l" t="t" r="r" b="b"/>
              <a:pathLst>
                <a:path w="237665" h="309661">
                  <a:moveTo>
                    <a:pt x="0" y="0"/>
                  </a:moveTo>
                  <a:lnTo>
                    <a:pt x="237665" y="0"/>
                  </a:lnTo>
                  <a:lnTo>
                    <a:pt x="237665" y="309661"/>
                  </a:lnTo>
                  <a:lnTo>
                    <a:pt x="0" y="309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6" name="Group 56"/>
            <p:cNvGrpSpPr/>
            <p:nvPr/>
          </p:nvGrpSpPr>
          <p:grpSpPr>
            <a:xfrm>
              <a:off x="7226543" y="2003735"/>
              <a:ext cx="1582688" cy="1825395"/>
              <a:chOff x="0" y="0"/>
              <a:chExt cx="345991" cy="399049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631" y="0"/>
                    </a:moveTo>
                    <a:lnTo>
                      <a:pt x="176360" y="0"/>
                    </a:lnTo>
                    <a:cubicBezTo>
                      <a:pt x="270044" y="0"/>
                      <a:pt x="345991" y="75946"/>
                      <a:pt x="345991" y="169631"/>
                    </a:cubicBezTo>
                    <a:lnTo>
                      <a:pt x="345991" y="229418"/>
                    </a:lnTo>
                    <a:cubicBezTo>
                      <a:pt x="345991" y="323102"/>
                      <a:pt x="270044" y="399049"/>
                      <a:pt x="176360" y="399049"/>
                    </a:cubicBezTo>
                    <a:lnTo>
                      <a:pt x="169631" y="399049"/>
                    </a:lnTo>
                    <a:cubicBezTo>
                      <a:pt x="75946" y="399049"/>
                      <a:pt x="0" y="323102"/>
                      <a:pt x="0" y="229418"/>
                    </a:cubicBezTo>
                    <a:lnTo>
                      <a:pt x="0" y="169631"/>
                    </a:lnTo>
                    <a:cubicBezTo>
                      <a:pt x="0" y="75946"/>
                      <a:pt x="75946" y="0"/>
                      <a:pt x="1696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459" tIns="21459" rIns="21459" bIns="21459" rtlCol="0" anchor="ctr"/>
              <a:lstStyle/>
              <a:p>
                <a:pPr algn="ctr" defTabSz="457200">
                  <a:lnSpc>
                    <a:spcPts val="591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9086563" y="2219589"/>
              <a:ext cx="4604496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MEF MEET-UP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9427749" y="3242888"/>
              <a:ext cx="4670339" cy="396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3"/>
                </a:lnSpc>
              </a:pPr>
              <a:r>
                <a:rPr lang="en-US" sz="866">
                  <a:solidFill>
                    <a:srgbClr val="FFFFFF"/>
                  </a:solidFill>
                  <a:latin typeface="Nexa Light"/>
                </a:rPr>
                <a:t>STOCKHOLM - SWEDEN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9086563" y="2652541"/>
              <a:ext cx="4726712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STOCKHOLM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400744" y="2242120"/>
              <a:ext cx="1234283" cy="1189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34"/>
                </a:lnSpc>
              </a:pPr>
              <a:r>
                <a:rPr lang="en-US" sz="2596" dirty="0">
                  <a:solidFill>
                    <a:srgbClr val="0F033F"/>
                  </a:solidFill>
                  <a:latin typeface="Nexa Bold"/>
                </a:rPr>
                <a:t>11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421136" y="3213432"/>
              <a:ext cx="1163352" cy="298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915"/>
                </a:lnSpc>
              </a:pPr>
              <a:r>
                <a:rPr lang="en-US" sz="654">
                  <a:solidFill>
                    <a:srgbClr val="0F033F"/>
                  </a:solidFill>
                  <a:latin typeface="Nexa Bold"/>
                </a:rPr>
                <a:t>JUNE</a:t>
              </a:r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14491244" y="2034330"/>
              <a:ext cx="6944584" cy="1825395"/>
              <a:chOff x="0" y="0"/>
              <a:chExt cx="1518152" cy="399049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59" y="0"/>
                    </a:moveTo>
                    <a:lnTo>
                      <a:pt x="1479493" y="0"/>
                    </a:lnTo>
                    <a:cubicBezTo>
                      <a:pt x="1489746" y="0"/>
                      <a:pt x="1499579" y="4073"/>
                      <a:pt x="1506829" y="11323"/>
                    </a:cubicBezTo>
                    <a:cubicBezTo>
                      <a:pt x="1514079" y="18573"/>
                      <a:pt x="1518152" y="28406"/>
                      <a:pt x="1518152" y="38659"/>
                    </a:cubicBezTo>
                    <a:lnTo>
                      <a:pt x="1518152" y="360389"/>
                    </a:lnTo>
                    <a:cubicBezTo>
                      <a:pt x="1518152" y="370642"/>
                      <a:pt x="1514079" y="380476"/>
                      <a:pt x="1506829" y="387726"/>
                    </a:cubicBezTo>
                    <a:cubicBezTo>
                      <a:pt x="1499579" y="394976"/>
                      <a:pt x="1489746" y="399049"/>
                      <a:pt x="1479493" y="399049"/>
                    </a:cubicBezTo>
                    <a:lnTo>
                      <a:pt x="38659" y="399049"/>
                    </a:lnTo>
                    <a:cubicBezTo>
                      <a:pt x="28406" y="399049"/>
                      <a:pt x="18573" y="394976"/>
                      <a:pt x="11323" y="387726"/>
                    </a:cubicBezTo>
                    <a:cubicBezTo>
                      <a:pt x="4073" y="380476"/>
                      <a:pt x="0" y="370642"/>
                      <a:pt x="0" y="360389"/>
                    </a:cubicBezTo>
                    <a:lnTo>
                      <a:pt x="0" y="38659"/>
                    </a:lnTo>
                    <a:cubicBezTo>
                      <a:pt x="0" y="28406"/>
                      <a:pt x="4073" y="18573"/>
                      <a:pt x="11323" y="11323"/>
                    </a:cubicBezTo>
                    <a:cubicBezTo>
                      <a:pt x="18573" y="4073"/>
                      <a:pt x="28406" y="0"/>
                      <a:pt x="38659" y="0"/>
                    </a:cubicBezTo>
                    <a:close/>
                  </a:path>
                </a:pathLst>
              </a:custGeom>
              <a:solidFill>
                <a:srgbClr val="0F033F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459" tIns="21459" rIns="21459" bIns="21459" rtlCol="0" anchor="ctr"/>
              <a:lstStyle/>
              <a:p>
                <a:pPr algn="ctr" defTabSz="457200">
                  <a:lnSpc>
                    <a:spcPts val="591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7" name="Freeform 67"/>
            <p:cNvSpPr/>
            <p:nvPr/>
          </p:nvSpPr>
          <p:spPr>
            <a:xfrm>
              <a:off x="16348656" y="3326069"/>
              <a:ext cx="237665" cy="309661"/>
            </a:xfrm>
            <a:custGeom>
              <a:avLst/>
              <a:gdLst/>
              <a:ahLst/>
              <a:cxnLst/>
              <a:rect l="l" t="t" r="r" b="b"/>
              <a:pathLst>
                <a:path w="237665" h="309661">
                  <a:moveTo>
                    <a:pt x="0" y="0"/>
                  </a:moveTo>
                  <a:lnTo>
                    <a:pt x="237665" y="0"/>
                  </a:lnTo>
                  <a:lnTo>
                    <a:pt x="237665" y="309661"/>
                  </a:lnTo>
                  <a:lnTo>
                    <a:pt x="0" y="309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14491244" y="2034330"/>
              <a:ext cx="1582688" cy="1825395"/>
              <a:chOff x="0" y="0"/>
              <a:chExt cx="345991" cy="399049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631" y="0"/>
                    </a:moveTo>
                    <a:lnTo>
                      <a:pt x="176360" y="0"/>
                    </a:lnTo>
                    <a:cubicBezTo>
                      <a:pt x="270044" y="0"/>
                      <a:pt x="345991" y="75946"/>
                      <a:pt x="345991" y="169631"/>
                    </a:cubicBezTo>
                    <a:lnTo>
                      <a:pt x="345991" y="229418"/>
                    </a:lnTo>
                    <a:cubicBezTo>
                      <a:pt x="345991" y="323102"/>
                      <a:pt x="270044" y="399049"/>
                      <a:pt x="176360" y="399049"/>
                    </a:cubicBezTo>
                    <a:lnTo>
                      <a:pt x="169631" y="399049"/>
                    </a:lnTo>
                    <a:cubicBezTo>
                      <a:pt x="75946" y="399049"/>
                      <a:pt x="0" y="323102"/>
                      <a:pt x="0" y="229418"/>
                    </a:cubicBezTo>
                    <a:lnTo>
                      <a:pt x="0" y="169631"/>
                    </a:lnTo>
                    <a:cubicBezTo>
                      <a:pt x="0" y="75946"/>
                      <a:pt x="75946" y="0"/>
                      <a:pt x="1696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459" tIns="21459" rIns="21459" bIns="21459" rtlCol="0" anchor="ctr"/>
              <a:lstStyle/>
              <a:p>
                <a:pPr algn="ctr" defTabSz="457200">
                  <a:lnSpc>
                    <a:spcPts val="591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1" name="TextBox 71"/>
            <p:cNvSpPr txBox="1"/>
            <p:nvPr/>
          </p:nvSpPr>
          <p:spPr>
            <a:xfrm>
              <a:off x="16351264" y="2250184"/>
              <a:ext cx="4604496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MEF CONNECTS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16692451" y="3273480"/>
              <a:ext cx="4670339" cy="396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3"/>
                </a:lnSpc>
              </a:pPr>
              <a:r>
                <a:rPr lang="en-US" sz="866">
                  <a:solidFill>
                    <a:srgbClr val="FFFFFF"/>
                  </a:solidFill>
                  <a:latin typeface="Nexa Light"/>
                </a:rPr>
                <a:t>STOCKHOLM - SWEDEN 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16351264" y="2683136"/>
              <a:ext cx="4889968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NORDICS 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14685840" y="3244024"/>
              <a:ext cx="1163352" cy="298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915"/>
                </a:lnSpc>
              </a:pPr>
              <a:r>
                <a:rPr lang="en-US" sz="654">
                  <a:solidFill>
                    <a:srgbClr val="0F033F"/>
                  </a:solidFill>
                  <a:latin typeface="Nexa Bold"/>
                </a:rPr>
                <a:t>JUNE</a:t>
              </a: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14675587" y="2173634"/>
              <a:ext cx="1234283" cy="1189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34"/>
                </a:lnSpc>
              </a:pPr>
              <a:r>
                <a:rPr lang="en-US" sz="2596">
                  <a:solidFill>
                    <a:srgbClr val="0F033F"/>
                  </a:solidFill>
                  <a:latin typeface="Nexa Bold"/>
                </a:rPr>
                <a:t>12</a:t>
              </a:r>
            </a:p>
          </p:txBody>
        </p:sp>
        <p:sp>
          <p:nvSpPr>
            <p:cNvPr id="76" name="Freeform 76"/>
            <p:cNvSpPr/>
            <p:nvPr/>
          </p:nvSpPr>
          <p:spPr>
            <a:xfrm>
              <a:off x="1630265" y="5236611"/>
              <a:ext cx="237665" cy="309661"/>
            </a:xfrm>
            <a:custGeom>
              <a:avLst/>
              <a:gdLst/>
              <a:ahLst/>
              <a:cxnLst/>
              <a:rect l="l" t="t" r="r" b="b"/>
              <a:pathLst>
                <a:path w="237665" h="309661">
                  <a:moveTo>
                    <a:pt x="0" y="0"/>
                  </a:moveTo>
                  <a:lnTo>
                    <a:pt x="237665" y="0"/>
                  </a:lnTo>
                  <a:lnTo>
                    <a:pt x="237665" y="309661"/>
                  </a:lnTo>
                  <a:lnTo>
                    <a:pt x="0" y="309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16782" y="4014734"/>
              <a:ext cx="6944584" cy="1825395"/>
              <a:chOff x="0" y="0"/>
              <a:chExt cx="1518152" cy="399049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59" y="0"/>
                    </a:moveTo>
                    <a:lnTo>
                      <a:pt x="1479493" y="0"/>
                    </a:lnTo>
                    <a:cubicBezTo>
                      <a:pt x="1489746" y="0"/>
                      <a:pt x="1499579" y="4073"/>
                      <a:pt x="1506829" y="11323"/>
                    </a:cubicBezTo>
                    <a:cubicBezTo>
                      <a:pt x="1514079" y="18573"/>
                      <a:pt x="1518152" y="28406"/>
                      <a:pt x="1518152" y="38659"/>
                    </a:cubicBezTo>
                    <a:lnTo>
                      <a:pt x="1518152" y="360389"/>
                    </a:lnTo>
                    <a:cubicBezTo>
                      <a:pt x="1518152" y="370642"/>
                      <a:pt x="1514079" y="380476"/>
                      <a:pt x="1506829" y="387726"/>
                    </a:cubicBezTo>
                    <a:cubicBezTo>
                      <a:pt x="1499579" y="394976"/>
                      <a:pt x="1489746" y="399049"/>
                      <a:pt x="1479493" y="399049"/>
                    </a:cubicBezTo>
                    <a:lnTo>
                      <a:pt x="38659" y="399049"/>
                    </a:lnTo>
                    <a:cubicBezTo>
                      <a:pt x="28406" y="399049"/>
                      <a:pt x="18573" y="394976"/>
                      <a:pt x="11323" y="387726"/>
                    </a:cubicBezTo>
                    <a:cubicBezTo>
                      <a:pt x="4073" y="380476"/>
                      <a:pt x="0" y="370642"/>
                      <a:pt x="0" y="360389"/>
                    </a:cubicBezTo>
                    <a:lnTo>
                      <a:pt x="0" y="38659"/>
                    </a:lnTo>
                    <a:cubicBezTo>
                      <a:pt x="0" y="28406"/>
                      <a:pt x="4073" y="18573"/>
                      <a:pt x="11323" y="11323"/>
                    </a:cubicBezTo>
                    <a:cubicBezTo>
                      <a:pt x="18573" y="4073"/>
                      <a:pt x="28406" y="0"/>
                      <a:pt x="38659" y="0"/>
                    </a:cubicBezTo>
                    <a:close/>
                  </a:path>
                </a:pathLst>
              </a:custGeom>
              <a:solidFill>
                <a:srgbClr val="27A9E1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459" tIns="21459" rIns="21459" bIns="21459" rtlCol="0" anchor="ctr"/>
              <a:lstStyle/>
              <a:p>
                <a:pPr algn="ctr" defTabSz="457200">
                  <a:lnSpc>
                    <a:spcPts val="591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0" name="Freeform 80"/>
            <p:cNvSpPr/>
            <p:nvPr/>
          </p:nvSpPr>
          <p:spPr>
            <a:xfrm>
              <a:off x="1876802" y="5306473"/>
              <a:ext cx="237665" cy="309661"/>
            </a:xfrm>
            <a:custGeom>
              <a:avLst/>
              <a:gdLst/>
              <a:ahLst/>
              <a:cxnLst/>
              <a:rect l="l" t="t" r="r" b="b"/>
              <a:pathLst>
                <a:path w="237665" h="309661">
                  <a:moveTo>
                    <a:pt x="0" y="0"/>
                  </a:moveTo>
                  <a:lnTo>
                    <a:pt x="237665" y="0"/>
                  </a:lnTo>
                  <a:lnTo>
                    <a:pt x="237665" y="309661"/>
                  </a:lnTo>
                  <a:lnTo>
                    <a:pt x="0" y="309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1" name="Group 81"/>
            <p:cNvGrpSpPr/>
            <p:nvPr/>
          </p:nvGrpSpPr>
          <p:grpSpPr>
            <a:xfrm>
              <a:off x="16782" y="4014734"/>
              <a:ext cx="1582688" cy="1825395"/>
              <a:chOff x="0" y="0"/>
              <a:chExt cx="345991" cy="399049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631" y="0"/>
                    </a:moveTo>
                    <a:lnTo>
                      <a:pt x="176360" y="0"/>
                    </a:lnTo>
                    <a:cubicBezTo>
                      <a:pt x="270044" y="0"/>
                      <a:pt x="345991" y="75946"/>
                      <a:pt x="345991" y="169631"/>
                    </a:cubicBezTo>
                    <a:lnTo>
                      <a:pt x="345991" y="229418"/>
                    </a:lnTo>
                    <a:cubicBezTo>
                      <a:pt x="345991" y="323102"/>
                      <a:pt x="270044" y="399049"/>
                      <a:pt x="176360" y="399049"/>
                    </a:cubicBezTo>
                    <a:lnTo>
                      <a:pt x="169631" y="399049"/>
                    </a:lnTo>
                    <a:cubicBezTo>
                      <a:pt x="75946" y="399049"/>
                      <a:pt x="0" y="323102"/>
                      <a:pt x="0" y="229418"/>
                    </a:cubicBezTo>
                    <a:lnTo>
                      <a:pt x="0" y="169631"/>
                    </a:lnTo>
                    <a:cubicBezTo>
                      <a:pt x="0" y="75946"/>
                      <a:pt x="75946" y="0"/>
                      <a:pt x="1696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459" tIns="21459" rIns="21459" bIns="21459" rtlCol="0" anchor="ctr"/>
              <a:lstStyle/>
              <a:p>
                <a:pPr algn="ctr" defTabSz="457200">
                  <a:lnSpc>
                    <a:spcPts val="591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84" name="TextBox 84"/>
            <p:cNvSpPr txBox="1"/>
            <p:nvPr/>
          </p:nvSpPr>
          <p:spPr>
            <a:xfrm>
              <a:off x="1876800" y="4230586"/>
              <a:ext cx="4604496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LEADERSHIP FORUM 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2220597" y="5253885"/>
              <a:ext cx="4670339" cy="396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3"/>
                </a:lnSpc>
              </a:pPr>
              <a:r>
                <a:rPr lang="en-US" sz="866">
                  <a:solidFill>
                    <a:srgbClr val="FFFFFF"/>
                  </a:solidFill>
                  <a:latin typeface="Nexa Light"/>
                </a:rPr>
                <a:t>TORONTO - CANADA 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193168" y="5230685"/>
              <a:ext cx="1163352" cy="298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915"/>
                </a:lnSpc>
              </a:pPr>
              <a:r>
                <a:rPr lang="en-US" sz="654">
                  <a:solidFill>
                    <a:srgbClr val="27A9E1"/>
                  </a:solidFill>
                  <a:latin typeface="Nexa Bold"/>
                </a:rPr>
                <a:t>JULY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190984" y="4262829"/>
              <a:ext cx="1234283" cy="1190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40"/>
                </a:lnSpc>
              </a:pPr>
              <a:r>
                <a:rPr lang="en-US" sz="2600">
                  <a:solidFill>
                    <a:srgbClr val="27A9E1"/>
                  </a:solidFill>
                  <a:latin typeface="Nexa Bold"/>
                </a:rPr>
                <a:t>16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1888829" y="4663477"/>
              <a:ext cx="5065835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CANADA 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9123605" y="4222885"/>
              <a:ext cx="4607000" cy="595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821"/>
                </a:lnSpc>
              </a:pPr>
              <a:r>
                <a:rPr lang="en-US" sz="1301">
                  <a:solidFill>
                    <a:srgbClr val="FFFFFF"/>
                  </a:solidFill>
                  <a:latin typeface="Nexa Bold"/>
                </a:rPr>
                <a:t>MEF CONNECTS</a:t>
              </a:r>
            </a:p>
          </p:txBody>
        </p:sp>
        <p:grpSp>
          <p:nvGrpSpPr>
            <p:cNvPr id="90" name="Group 90"/>
            <p:cNvGrpSpPr/>
            <p:nvPr/>
          </p:nvGrpSpPr>
          <p:grpSpPr>
            <a:xfrm>
              <a:off x="7263073" y="4009864"/>
              <a:ext cx="6933158" cy="1822392"/>
              <a:chOff x="0" y="0"/>
              <a:chExt cx="1518152" cy="399049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723" y="0"/>
                    </a:moveTo>
                    <a:lnTo>
                      <a:pt x="1479429" y="0"/>
                    </a:lnTo>
                    <a:cubicBezTo>
                      <a:pt x="1500815" y="0"/>
                      <a:pt x="1518152" y="17337"/>
                      <a:pt x="1518152" y="38723"/>
                    </a:cubicBezTo>
                    <a:lnTo>
                      <a:pt x="1518152" y="360326"/>
                    </a:lnTo>
                    <a:cubicBezTo>
                      <a:pt x="1518152" y="381712"/>
                      <a:pt x="1500815" y="399049"/>
                      <a:pt x="1479429" y="399049"/>
                    </a:cubicBezTo>
                    <a:lnTo>
                      <a:pt x="38723" y="399049"/>
                    </a:lnTo>
                    <a:cubicBezTo>
                      <a:pt x="17337" y="399049"/>
                      <a:pt x="0" y="381712"/>
                      <a:pt x="0" y="360326"/>
                    </a:cubicBezTo>
                    <a:lnTo>
                      <a:pt x="0" y="38723"/>
                    </a:lnTo>
                    <a:cubicBezTo>
                      <a:pt x="0" y="17337"/>
                      <a:pt x="17337" y="0"/>
                      <a:pt x="38723" y="0"/>
                    </a:cubicBezTo>
                    <a:close/>
                  </a:path>
                </a:pathLst>
              </a:custGeom>
              <a:solidFill>
                <a:srgbClr val="27A9E1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3" name="Freeform 93"/>
            <p:cNvSpPr/>
            <p:nvPr/>
          </p:nvSpPr>
          <p:spPr>
            <a:xfrm>
              <a:off x="9120033" y="5294524"/>
              <a:ext cx="237274" cy="309152"/>
            </a:xfrm>
            <a:custGeom>
              <a:avLst/>
              <a:gdLst/>
              <a:ahLst/>
              <a:cxnLst/>
              <a:rect l="l" t="t" r="r" b="b"/>
              <a:pathLst>
                <a:path w="237274" h="309152">
                  <a:moveTo>
                    <a:pt x="0" y="0"/>
                  </a:moveTo>
                  <a:lnTo>
                    <a:pt x="237274" y="0"/>
                  </a:lnTo>
                  <a:lnTo>
                    <a:pt x="237274" y="309152"/>
                  </a:lnTo>
                  <a:lnTo>
                    <a:pt x="0" y="309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94" name="Group 94"/>
            <p:cNvGrpSpPr/>
            <p:nvPr/>
          </p:nvGrpSpPr>
          <p:grpSpPr>
            <a:xfrm>
              <a:off x="7263073" y="4009864"/>
              <a:ext cx="1580084" cy="1822392"/>
              <a:chOff x="0" y="0"/>
              <a:chExt cx="345991" cy="399049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910" y="0"/>
                    </a:moveTo>
                    <a:lnTo>
                      <a:pt x="176080" y="0"/>
                    </a:lnTo>
                    <a:cubicBezTo>
                      <a:pt x="221143" y="0"/>
                      <a:pt x="264361" y="17901"/>
                      <a:pt x="296225" y="49766"/>
                    </a:cubicBezTo>
                    <a:cubicBezTo>
                      <a:pt x="328089" y="81630"/>
                      <a:pt x="345991" y="124847"/>
                      <a:pt x="345991" y="169910"/>
                    </a:cubicBezTo>
                    <a:lnTo>
                      <a:pt x="345991" y="229138"/>
                    </a:lnTo>
                    <a:cubicBezTo>
                      <a:pt x="345991" y="322977"/>
                      <a:pt x="269919" y="399049"/>
                      <a:pt x="176080" y="399049"/>
                    </a:cubicBezTo>
                    <a:lnTo>
                      <a:pt x="169910" y="399049"/>
                    </a:lnTo>
                    <a:cubicBezTo>
                      <a:pt x="124847" y="399049"/>
                      <a:pt x="81630" y="381147"/>
                      <a:pt x="49766" y="349283"/>
                    </a:cubicBezTo>
                    <a:cubicBezTo>
                      <a:pt x="17901" y="317419"/>
                      <a:pt x="0" y="274201"/>
                      <a:pt x="0" y="229138"/>
                    </a:cubicBezTo>
                    <a:lnTo>
                      <a:pt x="0" y="169910"/>
                    </a:lnTo>
                    <a:cubicBezTo>
                      <a:pt x="0" y="124847"/>
                      <a:pt x="17901" y="81630"/>
                      <a:pt x="49766" y="49766"/>
                    </a:cubicBezTo>
                    <a:cubicBezTo>
                      <a:pt x="81630" y="17901"/>
                      <a:pt x="124847" y="0"/>
                      <a:pt x="169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7" name="TextBox 97"/>
            <p:cNvSpPr txBox="1"/>
            <p:nvPr/>
          </p:nvSpPr>
          <p:spPr>
            <a:xfrm>
              <a:off x="9463261" y="5241946"/>
              <a:ext cx="4662656" cy="396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1"/>
                </a:lnSpc>
              </a:pPr>
              <a:r>
                <a:rPr lang="en-US" sz="865">
                  <a:solidFill>
                    <a:srgbClr val="FFFFFF"/>
                  </a:solidFill>
                  <a:latin typeface="Nexa Light"/>
                </a:rPr>
                <a:t>TORONTO - CANADA 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7470216" y="4241178"/>
              <a:ext cx="1232253" cy="1189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34"/>
                </a:lnSpc>
              </a:pPr>
              <a:r>
                <a:rPr lang="en-US" sz="2596">
                  <a:solidFill>
                    <a:srgbClr val="27A9E1"/>
                  </a:solidFill>
                  <a:latin typeface="Nexa Bold"/>
                </a:rPr>
                <a:t>16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7470216" y="5227032"/>
              <a:ext cx="1161440" cy="295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2"/>
                </a:lnSpc>
              </a:pPr>
              <a:r>
                <a:rPr lang="en-US" sz="630">
                  <a:solidFill>
                    <a:srgbClr val="27A9E1"/>
                  </a:solidFill>
                  <a:latin typeface="Nexa Bold"/>
                </a:rPr>
                <a:t>JULY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9120032" y="4194669"/>
              <a:ext cx="4596920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MEF MEET-UP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9120032" y="4626880"/>
              <a:ext cx="4662656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CANADA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16340427" y="4222885"/>
              <a:ext cx="4607000" cy="595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821"/>
                </a:lnSpc>
              </a:pPr>
              <a:r>
                <a:rPr lang="en-US" sz="1301">
                  <a:solidFill>
                    <a:srgbClr val="FFFFFF"/>
                  </a:solidFill>
                  <a:latin typeface="Nexa Bold"/>
                </a:rPr>
                <a:t>MEF CONNECTS</a:t>
              </a:r>
            </a:p>
          </p:txBody>
        </p:sp>
        <p:grpSp>
          <p:nvGrpSpPr>
            <p:cNvPr id="103" name="Group 103"/>
            <p:cNvGrpSpPr/>
            <p:nvPr/>
          </p:nvGrpSpPr>
          <p:grpSpPr>
            <a:xfrm>
              <a:off x="14479895" y="4009864"/>
              <a:ext cx="6933158" cy="1822392"/>
              <a:chOff x="0" y="0"/>
              <a:chExt cx="1518152" cy="399049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723" y="0"/>
                    </a:moveTo>
                    <a:lnTo>
                      <a:pt x="1479429" y="0"/>
                    </a:lnTo>
                    <a:cubicBezTo>
                      <a:pt x="1500815" y="0"/>
                      <a:pt x="1518152" y="17337"/>
                      <a:pt x="1518152" y="38723"/>
                    </a:cubicBezTo>
                    <a:lnTo>
                      <a:pt x="1518152" y="360326"/>
                    </a:lnTo>
                    <a:cubicBezTo>
                      <a:pt x="1518152" y="381712"/>
                      <a:pt x="1500815" y="399049"/>
                      <a:pt x="1479429" y="399049"/>
                    </a:cubicBezTo>
                    <a:lnTo>
                      <a:pt x="38723" y="399049"/>
                    </a:lnTo>
                    <a:cubicBezTo>
                      <a:pt x="17337" y="399049"/>
                      <a:pt x="0" y="381712"/>
                      <a:pt x="0" y="360326"/>
                    </a:cubicBezTo>
                    <a:lnTo>
                      <a:pt x="0" y="38723"/>
                    </a:lnTo>
                    <a:cubicBezTo>
                      <a:pt x="0" y="17337"/>
                      <a:pt x="17337" y="0"/>
                      <a:pt x="38723" y="0"/>
                    </a:cubicBezTo>
                    <a:close/>
                  </a:path>
                </a:pathLst>
              </a:custGeom>
              <a:solidFill>
                <a:srgbClr val="27A9E1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6" name="Freeform 106"/>
            <p:cNvSpPr/>
            <p:nvPr/>
          </p:nvSpPr>
          <p:spPr>
            <a:xfrm>
              <a:off x="16336854" y="5294524"/>
              <a:ext cx="237274" cy="309152"/>
            </a:xfrm>
            <a:custGeom>
              <a:avLst/>
              <a:gdLst/>
              <a:ahLst/>
              <a:cxnLst/>
              <a:rect l="l" t="t" r="r" b="b"/>
              <a:pathLst>
                <a:path w="237274" h="309152">
                  <a:moveTo>
                    <a:pt x="0" y="0"/>
                  </a:moveTo>
                  <a:lnTo>
                    <a:pt x="237274" y="0"/>
                  </a:lnTo>
                  <a:lnTo>
                    <a:pt x="237274" y="309152"/>
                  </a:lnTo>
                  <a:lnTo>
                    <a:pt x="0" y="309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07" name="Group 107"/>
            <p:cNvGrpSpPr/>
            <p:nvPr/>
          </p:nvGrpSpPr>
          <p:grpSpPr>
            <a:xfrm>
              <a:off x="14479895" y="4009864"/>
              <a:ext cx="1580084" cy="1822392"/>
              <a:chOff x="0" y="0"/>
              <a:chExt cx="345991" cy="399049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910" y="0"/>
                    </a:moveTo>
                    <a:lnTo>
                      <a:pt x="176080" y="0"/>
                    </a:lnTo>
                    <a:cubicBezTo>
                      <a:pt x="221143" y="0"/>
                      <a:pt x="264361" y="17901"/>
                      <a:pt x="296225" y="49766"/>
                    </a:cubicBezTo>
                    <a:cubicBezTo>
                      <a:pt x="328089" y="81630"/>
                      <a:pt x="345991" y="124847"/>
                      <a:pt x="345991" y="169910"/>
                    </a:cubicBezTo>
                    <a:lnTo>
                      <a:pt x="345991" y="229138"/>
                    </a:lnTo>
                    <a:cubicBezTo>
                      <a:pt x="345991" y="322977"/>
                      <a:pt x="269919" y="399049"/>
                      <a:pt x="176080" y="399049"/>
                    </a:cubicBezTo>
                    <a:lnTo>
                      <a:pt x="169910" y="399049"/>
                    </a:lnTo>
                    <a:cubicBezTo>
                      <a:pt x="124847" y="399049"/>
                      <a:pt x="81630" y="381147"/>
                      <a:pt x="49766" y="349283"/>
                    </a:cubicBezTo>
                    <a:cubicBezTo>
                      <a:pt x="17901" y="317419"/>
                      <a:pt x="0" y="274201"/>
                      <a:pt x="0" y="229138"/>
                    </a:cubicBezTo>
                    <a:lnTo>
                      <a:pt x="0" y="169910"/>
                    </a:lnTo>
                    <a:cubicBezTo>
                      <a:pt x="0" y="124847"/>
                      <a:pt x="17901" y="81630"/>
                      <a:pt x="49766" y="49766"/>
                    </a:cubicBezTo>
                    <a:cubicBezTo>
                      <a:pt x="81630" y="17901"/>
                      <a:pt x="124847" y="0"/>
                      <a:pt x="169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TextBox 109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0" name="TextBox 110"/>
            <p:cNvSpPr txBox="1"/>
            <p:nvPr/>
          </p:nvSpPr>
          <p:spPr>
            <a:xfrm>
              <a:off x="16680083" y="5241946"/>
              <a:ext cx="4662656" cy="396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1"/>
                </a:lnSpc>
              </a:pPr>
              <a:r>
                <a:rPr lang="en-US" sz="865">
                  <a:solidFill>
                    <a:srgbClr val="FFFFFF"/>
                  </a:solidFill>
                  <a:latin typeface="Nexa Light"/>
                </a:rPr>
                <a:t>JAKARTA - INDONESIA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14687035" y="4241178"/>
              <a:ext cx="1232253" cy="1189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34"/>
                </a:lnSpc>
              </a:pPr>
              <a:r>
                <a:rPr lang="en-US" sz="2596">
                  <a:solidFill>
                    <a:srgbClr val="27A9E1"/>
                  </a:solidFill>
                  <a:latin typeface="Nexa Bold"/>
                </a:rPr>
                <a:t>17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14687035" y="5227032"/>
              <a:ext cx="1161440" cy="295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2"/>
                </a:lnSpc>
              </a:pPr>
              <a:r>
                <a:rPr lang="en-US" sz="630">
                  <a:solidFill>
                    <a:srgbClr val="27A9E1"/>
                  </a:solidFill>
                  <a:latin typeface="Nexa Bold"/>
                </a:rPr>
                <a:t>JULY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16336854" y="4194669"/>
              <a:ext cx="4596920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MEF MEET-UP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16336854" y="4626880"/>
              <a:ext cx="4662656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JAKARTA</a:t>
              </a:r>
            </a:p>
          </p:txBody>
        </p:sp>
        <p:grpSp>
          <p:nvGrpSpPr>
            <p:cNvPr id="115" name="Group 115"/>
            <p:cNvGrpSpPr/>
            <p:nvPr/>
          </p:nvGrpSpPr>
          <p:grpSpPr>
            <a:xfrm>
              <a:off x="7226543" y="6053327"/>
              <a:ext cx="6933158" cy="1822392"/>
              <a:chOff x="0" y="0"/>
              <a:chExt cx="1518152" cy="399049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723" y="0"/>
                    </a:moveTo>
                    <a:lnTo>
                      <a:pt x="1479429" y="0"/>
                    </a:lnTo>
                    <a:cubicBezTo>
                      <a:pt x="1500815" y="0"/>
                      <a:pt x="1518152" y="17337"/>
                      <a:pt x="1518152" y="38723"/>
                    </a:cubicBezTo>
                    <a:lnTo>
                      <a:pt x="1518152" y="360326"/>
                    </a:lnTo>
                    <a:cubicBezTo>
                      <a:pt x="1518152" y="381712"/>
                      <a:pt x="1500815" y="399049"/>
                      <a:pt x="1479429" y="399049"/>
                    </a:cubicBezTo>
                    <a:lnTo>
                      <a:pt x="38723" y="399049"/>
                    </a:lnTo>
                    <a:cubicBezTo>
                      <a:pt x="17337" y="399049"/>
                      <a:pt x="0" y="381712"/>
                      <a:pt x="0" y="360326"/>
                    </a:cubicBezTo>
                    <a:lnTo>
                      <a:pt x="0" y="38723"/>
                    </a:lnTo>
                    <a:cubicBezTo>
                      <a:pt x="0" y="17337"/>
                      <a:pt x="17337" y="0"/>
                      <a:pt x="38723" y="0"/>
                    </a:cubicBezTo>
                    <a:close/>
                  </a:path>
                </a:pathLst>
              </a:custGeom>
              <a:solidFill>
                <a:srgbClr val="ED2A7B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18" name="Freeform 118"/>
            <p:cNvSpPr/>
            <p:nvPr/>
          </p:nvSpPr>
          <p:spPr>
            <a:xfrm>
              <a:off x="9080899" y="7342940"/>
              <a:ext cx="237274" cy="309152"/>
            </a:xfrm>
            <a:custGeom>
              <a:avLst/>
              <a:gdLst/>
              <a:ahLst/>
              <a:cxnLst/>
              <a:rect l="l" t="t" r="r" b="b"/>
              <a:pathLst>
                <a:path w="237274" h="309152">
                  <a:moveTo>
                    <a:pt x="0" y="0"/>
                  </a:moveTo>
                  <a:lnTo>
                    <a:pt x="237274" y="0"/>
                  </a:lnTo>
                  <a:lnTo>
                    <a:pt x="237274" y="309152"/>
                  </a:lnTo>
                  <a:lnTo>
                    <a:pt x="0" y="309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19" name="Group 119"/>
            <p:cNvGrpSpPr/>
            <p:nvPr/>
          </p:nvGrpSpPr>
          <p:grpSpPr>
            <a:xfrm>
              <a:off x="7226543" y="6053327"/>
              <a:ext cx="1580084" cy="1822392"/>
              <a:chOff x="0" y="0"/>
              <a:chExt cx="345991" cy="399049"/>
            </a:xfrm>
          </p:grpSpPr>
          <p:sp>
            <p:nvSpPr>
              <p:cNvPr id="120" name="Freeform 120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910" y="0"/>
                    </a:moveTo>
                    <a:lnTo>
                      <a:pt x="176080" y="0"/>
                    </a:lnTo>
                    <a:cubicBezTo>
                      <a:pt x="221143" y="0"/>
                      <a:pt x="264361" y="17901"/>
                      <a:pt x="296225" y="49766"/>
                    </a:cubicBezTo>
                    <a:cubicBezTo>
                      <a:pt x="328089" y="81630"/>
                      <a:pt x="345991" y="124847"/>
                      <a:pt x="345991" y="169910"/>
                    </a:cubicBezTo>
                    <a:lnTo>
                      <a:pt x="345991" y="229138"/>
                    </a:lnTo>
                    <a:cubicBezTo>
                      <a:pt x="345991" y="322977"/>
                      <a:pt x="269919" y="399049"/>
                      <a:pt x="176080" y="399049"/>
                    </a:cubicBezTo>
                    <a:lnTo>
                      <a:pt x="169910" y="399049"/>
                    </a:lnTo>
                    <a:cubicBezTo>
                      <a:pt x="124847" y="399049"/>
                      <a:pt x="81630" y="381147"/>
                      <a:pt x="49766" y="349283"/>
                    </a:cubicBezTo>
                    <a:cubicBezTo>
                      <a:pt x="17901" y="317419"/>
                      <a:pt x="0" y="274201"/>
                      <a:pt x="0" y="229138"/>
                    </a:cubicBezTo>
                    <a:lnTo>
                      <a:pt x="0" y="169910"/>
                    </a:lnTo>
                    <a:cubicBezTo>
                      <a:pt x="0" y="124847"/>
                      <a:pt x="17901" y="81630"/>
                      <a:pt x="49766" y="49766"/>
                    </a:cubicBezTo>
                    <a:cubicBezTo>
                      <a:pt x="81630" y="17901"/>
                      <a:pt x="124847" y="0"/>
                      <a:pt x="169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TextBox 121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2" name="TextBox 122"/>
            <p:cNvSpPr txBox="1"/>
            <p:nvPr/>
          </p:nvSpPr>
          <p:spPr>
            <a:xfrm>
              <a:off x="9424128" y="7290362"/>
              <a:ext cx="4662656" cy="396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1"/>
                </a:lnSpc>
              </a:pPr>
              <a:r>
                <a:rPr lang="en-US" sz="865">
                  <a:solidFill>
                    <a:srgbClr val="FFFFFF"/>
                  </a:solidFill>
                  <a:latin typeface="Nexa Light"/>
                </a:rPr>
                <a:t>LONDON - UK </a:t>
              </a:r>
            </a:p>
          </p:txBody>
        </p:sp>
        <p:sp>
          <p:nvSpPr>
            <p:cNvPr id="123" name="TextBox 123"/>
            <p:cNvSpPr txBox="1"/>
            <p:nvPr/>
          </p:nvSpPr>
          <p:spPr>
            <a:xfrm>
              <a:off x="7420816" y="6284642"/>
              <a:ext cx="1232253" cy="11897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34"/>
                </a:lnSpc>
              </a:pPr>
              <a:r>
                <a:rPr lang="en-US" sz="2596">
                  <a:solidFill>
                    <a:srgbClr val="ED2A7B"/>
                  </a:solidFill>
                  <a:latin typeface="Nexa Bold"/>
                </a:rPr>
                <a:t>3</a:t>
              </a:r>
            </a:p>
          </p:txBody>
        </p:sp>
        <p:sp>
          <p:nvSpPr>
            <p:cNvPr id="124" name="TextBox 124"/>
            <p:cNvSpPr txBox="1"/>
            <p:nvPr/>
          </p:nvSpPr>
          <p:spPr>
            <a:xfrm>
              <a:off x="9080899" y="6238130"/>
              <a:ext cx="4596920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LEADERSHIP FORUM</a:t>
              </a:r>
            </a:p>
          </p:txBody>
        </p:sp>
        <p:sp>
          <p:nvSpPr>
            <p:cNvPr id="125" name="TextBox 125"/>
            <p:cNvSpPr txBox="1"/>
            <p:nvPr/>
          </p:nvSpPr>
          <p:spPr>
            <a:xfrm>
              <a:off x="9080899" y="6670341"/>
              <a:ext cx="4662656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FRAUD</a:t>
              </a:r>
            </a:p>
          </p:txBody>
        </p:sp>
        <p:sp>
          <p:nvSpPr>
            <p:cNvPr id="126" name="TextBox 126"/>
            <p:cNvSpPr txBox="1"/>
            <p:nvPr/>
          </p:nvSpPr>
          <p:spPr>
            <a:xfrm>
              <a:off x="7373712" y="7215826"/>
              <a:ext cx="1306976" cy="295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2"/>
                </a:lnSpc>
              </a:pPr>
              <a:r>
                <a:rPr lang="en-US" sz="630">
                  <a:solidFill>
                    <a:srgbClr val="ED2A7B"/>
                  </a:solidFill>
                  <a:latin typeface="Nexa Bold"/>
                </a:rPr>
                <a:t>SEPTEMBER</a:t>
              </a:r>
            </a:p>
          </p:txBody>
        </p:sp>
        <p:sp>
          <p:nvSpPr>
            <p:cNvPr id="127" name="Freeform 127"/>
            <p:cNvSpPr/>
            <p:nvPr/>
          </p:nvSpPr>
          <p:spPr>
            <a:xfrm>
              <a:off x="1610828" y="9307573"/>
              <a:ext cx="237274" cy="309152"/>
            </a:xfrm>
            <a:custGeom>
              <a:avLst/>
              <a:gdLst/>
              <a:ahLst/>
              <a:cxnLst/>
              <a:rect l="l" t="t" r="r" b="b"/>
              <a:pathLst>
                <a:path w="237274" h="309152">
                  <a:moveTo>
                    <a:pt x="0" y="0"/>
                  </a:moveTo>
                  <a:lnTo>
                    <a:pt x="237274" y="0"/>
                  </a:lnTo>
                  <a:lnTo>
                    <a:pt x="237274" y="309152"/>
                  </a:lnTo>
                  <a:lnTo>
                    <a:pt x="0" y="309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28" name="Group 128"/>
            <p:cNvGrpSpPr/>
            <p:nvPr/>
          </p:nvGrpSpPr>
          <p:grpSpPr>
            <a:xfrm>
              <a:off x="0" y="8044619"/>
              <a:ext cx="6933158" cy="1822392"/>
              <a:chOff x="0" y="0"/>
              <a:chExt cx="1518152" cy="399049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723" y="0"/>
                    </a:moveTo>
                    <a:lnTo>
                      <a:pt x="1479429" y="0"/>
                    </a:lnTo>
                    <a:cubicBezTo>
                      <a:pt x="1500815" y="0"/>
                      <a:pt x="1518152" y="17337"/>
                      <a:pt x="1518152" y="38723"/>
                    </a:cubicBezTo>
                    <a:lnTo>
                      <a:pt x="1518152" y="360326"/>
                    </a:lnTo>
                    <a:cubicBezTo>
                      <a:pt x="1518152" y="381712"/>
                      <a:pt x="1500815" y="399049"/>
                      <a:pt x="1479429" y="399049"/>
                    </a:cubicBezTo>
                    <a:lnTo>
                      <a:pt x="38723" y="399049"/>
                    </a:lnTo>
                    <a:cubicBezTo>
                      <a:pt x="17337" y="399049"/>
                      <a:pt x="0" y="381712"/>
                      <a:pt x="0" y="360326"/>
                    </a:cubicBezTo>
                    <a:lnTo>
                      <a:pt x="0" y="38723"/>
                    </a:lnTo>
                    <a:cubicBezTo>
                      <a:pt x="0" y="17337"/>
                      <a:pt x="17337" y="0"/>
                      <a:pt x="38723" y="0"/>
                    </a:cubicBezTo>
                    <a:close/>
                  </a:path>
                </a:pathLst>
              </a:custGeom>
              <a:solidFill>
                <a:srgbClr val="ED2A7B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TextBox 130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1" name="Group 131"/>
            <p:cNvGrpSpPr/>
            <p:nvPr/>
          </p:nvGrpSpPr>
          <p:grpSpPr>
            <a:xfrm>
              <a:off x="0" y="8044619"/>
              <a:ext cx="1580084" cy="1822392"/>
              <a:chOff x="0" y="0"/>
              <a:chExt cx="345991" cy="399049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910" y="0"/>
                    </a:moveTo>
                    <a:lnTo>
                      <a:pt x="176080" y="0"/>
                    </a:lnTo>
                    <a:cubicBezTo>
                      <a:pt x="221143" y="0"/>
                      <a:pt x="264361" y="17901"/>
                      <a:pt x="296225" y="49766"/>
                    </a:cubicBezTo>
                    <a:cubicBezTo>
                      <a:pt x="328089" y="81630"/>
                      <a:pt x="345991" y="124847"/>
                      <a:pt x="345991" y="169910"/>
                    </a:cubicBezTo>
                    <a:lnTo>
                      <a:pt x="345991" y="229138"/>
                    </a:lnTo>
                    <a:cubicBezTo>
                      <a:pt x="345991" y="322977"/>
                      <a:pt x="269919" y="399049"/>
                      <a:pt x="176080" y="399049"/>
                    </a:cubicBezTo>
                    <a:lnTo>
                      <a:pt x="169910" y="399049"/>
                    </a:lnTo>
                    <a:cubicBezTo>
                      <a:pt x="124847" y="399049"/>
                      <a:pt x="81630" y="381147"/>
                      <a:pt x="49766" y="349283"/>
                    </a:cubicBezTo>
                    <a:cubicBezTo>
                      <a:pt x="17901" y="317419"/>
                      <a:pt x="0" y="274201"/>
                      <a:pt x="0" y="229138"/>
                    </a:cubicBezTo>
                    <a:lnTo>
                      <a:pt x="0" y="169910"/>
                    </a:lnTo>
                    <a:cubicBezTo>
                      <a:pt x="0" y="124847"/>
                      <a:pt x="17901" y="81630"/>
                      <a:pt x="49766" y="49766"/>
                    </a:cubicBezTo>
                    <a:cubicBezTo>
                      <a:pt x="81630" y="17901"/>
                      <a:pt x="124847" y="0"/>
                      <a:pt x="169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4" name="Freeform 134"/>
            <p:cNvSpPr/>
            <p:nvPr/>
          </p:nvSpPr>
          <p:spPr>
            <a:xfrm>
              <a:off x="1835027" y="9329279"/>
              <a:ext cx="237274" cy="309152"/>
            </a:xfrm>
            <a:custGeom>
              <a:avLst/>
              <a:gdLst/>
              <a:ahLst/>
              <a:cxnLst/>
              <a:rect l="l" t="t" r="r" b="b"/>
              <a:pathLst>
                <a:path w="237274" h="309152">
                  <a:moveTo>
                    <a:pt x="0" y="0"/>
                  </a:moveTo>
                  <a:lnTo>
                    <a:pt x="237274" y="0"/>
                  </a:lnTo>
                  <a:lnTo>
                    <a:pt x="237274" y="309152"/>
                  </a:lnTo>
                  <a:lnTo>
                    <a:pt x="0" y="309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TextBox 135"/>
            <p:cNvSpPr txBox="1"/>
            <p:nvPr/>
          </p:nvSpPr>
          <p:spPr>
            <a:xfrm>
              <a:off x="132139" y="9222474"/>
              <a:ext cx="1306976" cy="295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2"/>
                </a:lnSpc>
              </a:pPr>
              <a:r>
                <a:rPr lang="en-US" sz="630">
                  <a:solidFill>
                    <a:srgbClr val="ED2A7B"/>
                  </a:solidFill>
                  <a:latin typeface="Nexa Bold"/>
                </a:rPr>
                <a:t>SEPTEMBER</a:t>
              </a:r>
            </a:p>
          </p:txBody>
        </p:sp>
        <p:sp>
          <p:nvSpPr>
            <p:cNvPr id="136" name="TextBox 136"/>
            <p:cNvSpPr txBox="1"/>
            <p:nvPr/>
          </p:nvSpPr>
          <p:spPr>
            <a:xfrm>
              <a:off x="2178256" y="9276701"/>
              <a:ext cx="4662656" cy="396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1"/>
                </a:lnSpc>
              </a:pPr>
              <a:r>
                <a:rPr lang="en-US" sz="865">
                  <a:solidFill>
                    <a:srgbClr val="FFFFFF"/>
                  </a:solidFill>
                  <a:latin typeface="Nexa Light"/>
                </a:rPr>
                <a:t>LAS VEGAS - USA</a:t>
              </a:r>
            </a:p>
          </p:txBody>
        </p:sp>
        <p:sp>
          <p:nvSpPr>
            <p:cNvPr id="137" name="TextBox 137"/>
            <p:cNvSpPr txBox="1"/>
            <p:nvPr/>
          </p:nvSpPr>
          <p:spPr>
            <a:xfrm>
              <a:off x="1835027" y="8260039"/>
              <a:ext cx="4596920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LEADERSHIP FORUM </a:t>
              </a:r>
            </a:p>
          </p:txBody>
        </p:sp>
        <p:sp>
          <p:nvSpPr>
            <p:cNvPr id="138" name="TextBox 138"/>
            <p:cNvSpPr txBox="1"/>
            <p:nvPr/>
          </p:nvSpPr>
          <p:spPr>
            <a:xfrm>
              <a:off x="1835027" y="8692250"/>
              <a:ext cx="4662656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LAS VEGAS</a:t>
              </a:r>
            </a:p>
          </p:txBody>
        </p:sp>
        <p:sp>
          <p:nvSpPr>
            <p:cNvPr id="139" name="TextBox 139"/>
            <p:cNvSpPr txBox="1"/>
            <p:nvPr/>
          </p:nvSpPr>
          <p:spPr>
            <a:xfrm>
              <a:off x="29208" y="8297071"/>
              <a:ext cx="1555549" cy="1189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24"/>
                </a:lnSpc>
              </a:pPr>
              <a:r>
                <a:rPr lang="en-US" sz="2589">
                  <a:solidFill>
                    <a:srgbClr val="ED2A7B"/>
                  </a:solidFill>
                  <a:latin typeface="Nexa Bold"/>
                </a:rPr>
                <a:t>24</a:t>
              </a:r>
            </a:p>
          </p:txBody>
        </p:sp>
        <p:sp>
          <p:nvSpPr>
            <p:cNvPr id="140" name="Freeform 140"/>
            <p:cNvSpPr/>
            <p:nvPr/>
          </p:nvSpPr>
          <p:spPr>
            <a:xfrm>
              <a:off x="16090722" y="7283250"/>
              <a:ext cx="237274" cy="309152"/>
            </a:xfrm>
            <a:custGeom>
              <a:avLst/>
              <a:gdLst/>
              <a:ahLst/>
              <a:cxnLst/>
              <a:rect l="l" t="t" r="r" b="b"/>
              <a:pathLst>
                <a:path w="237274" h="309152">
                  <a:moveTo>
                    <a:pt x="0" y="0"/>
                  </a:moveTo>
                  <a:lnTo>
                    <a:pt x="237274" y="0"/>
                  </a:lnTo>
                  <a:lnTo>
                    <a:pt x="237274" y="309152"/>
                  </a:lnTo>
                  <a:lnTo>
                    <a:pt x="0" y="309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41" name="Group 141"/>
            <p:cNvGrpSpPr/>
            <p:nvPr/>
          </p:nvGrpSpPr>
          <p:grpSpPr>
            <a:xfrm>
              <a:off x="14479895" y="6020296"/>
              <a:ext cx="6933158" cy="1822392"/>
              <a:chOff x="0" y="0"/>
              <a:chExt cx="1518152" cy="399049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723" y="0"/>
                    </a:moveTo>
                    <a:lnTo>
                      <a:pt x="1479429" y="0"/>
                    </a:lnTo>
                    <a:cubicBezTo>
                      <a:pt x="1500815" y="0"/>
                      <a:pt x="1518152" y="17337"/>
                      <a:pt x="1518152" y="38723"/>
                    </a:cubicBezTo>
                    <a:lnTo>
                      <a:pt x="1518152" y="360326"/>
                    </a:lnTo>
                    <a:cubicBezTo>
                      <a:pt x="1518152" y="381712"/>
                      <a:pt x="1500815" y="399049"/>
                      <a:pt x="1479429" y="399049"/>
                    </a:cubicBezTo>
                    <a:lnTo>
                      <a:pt x="38723" y="399049"/>
                    </a:lnTo>
                    <a:cubicBezTo>
                      <a:pt x="17337" y="399049"/>
                      <a:pt x="0" y="381712"/>
                      <a:pt x="0" y="360326"/>
                    </a:cubicBezTo>
                    <a:lnTo>
                      <a:pt x="0" y="38723"/>
                    </a:lnTo>
                    <a:cubicBezTo>
                      <a:pt x="0" y="17337"/>
                      <a:pt x="17337" y="0"/>
                      <a:pt x="38723" y="0"/>
                    </a:cubicBezTo>
                    <a:close/>
                  </a:path>
                </a:pathLst>
              </a:custGeom>
              <a:solidFill>
                <a:srgbClr val="ED2A7B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TextBox 143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44" name="Group 144"/>
            <p:cNvGrpSpPr/>
            <p:nvPr/>
          </p:nvGrpSpPr>
          <p:grpSpPr>
            <a:xfrm>
              <a:off x="14479895" y="6020296"/>
              <a:ext cx="1580084" cy="1822392"/>
              <a:chOff x="0" y="0"/>
              <a:chExt cx="345991" cy="399049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910" y="0"/>
                    </a:moveTo>
                    <a:lnTo>
                      <a:pt x="176080" y="0"/>
                    </a:lnTo>
                    <a:cubicBezTo>
                      <a:pt x="221143" y="0"/>
                      <a:pt x="264361" y="17901"/>
                      <a:pt x="296225" y="49766"/>
                    </a:cubicBezTo>
                    <a:cubicBezTo>
                      <a:pt x="328089" y="81630"/>
                      <a:pt x="345991" y="124847"/>
                      <a:pt x="345991" y="169910"/>
                    </a:cubicBezTo>
                    <a:lnTo>
                      <a:pt x="345991" y="229138"/>
                    </a:lnTo>
                    <a:cubicBezTo>
                      <a:pt x="345991" y="322977"/>
                      <a:pt x="269919" y="399049"/>
                      <a:pt x="176080" y="399049"/>
                    </a:cubicBezTo>
                    <a:lnTo>
                      <a:pt x="169910" y="399049"/>
                    </a:lnTo>
                    <a:cubicBezTo>
                      <a:pt x="124847" y="399049"/>
                      <a:pt x="81630" y="381147"/>
                      <a:pt x="49766" y="349283"/>
                    </a:cubicBezTo>
                    <a:cubicBezTo>
                      <a:pt x="17901" y="317419"/>
                      <a:pt x="0" y="274201"/>
                      <a:pt x="0" y="229138"/>
                    </a:cubicBezTo>
                    <a:lnTo>
                      <a:pt x="0" y="169910"/>
                    </a:lnTo>
                    <a:cubicBezTo>
                      <a:pt x="0" y="124847"/>
                      <a:pt x="17901" y="81630"/>
                      <a:pt x="49766" y="49766"/>
                    </a:cubicBezTo>
                    <a:cubicBezTo>
                      <a:pt x="81630" y="17901"/>
                      <a:pt x="124847" y="0"/>
                      <a:pt x="169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TextBox 146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47" name="Freeform 147"/>
            <p:cNvSpPr/>
            <p:nvPr/>
          </p:nvSpPr>
          <p:spPr>
            <a:xfrm>
              <a:off x="16314922" y="7304956"/>
              <a:ext cx="237274" cy="309152"/>
            </a:xfrm>
            <a:custGeom>
              <a:avLst/>
              <a:gdLst/>
              <a:ahLst/>
              <a:cxnLst/>
              <a:rect l="l" t="t" r="r" b="b"/>
              <a:pathLst>
                <a:path w="237274" h="309152">
                  <a:moveTo>
                    <a:pt x="0" y="0"/>
                  </a:moveTo>
                  <a:lnTo>
                    <a:pt x="237274" y="0"/>
                  </a:lnTo>
                  <a:lnTo>
                    <a:pt x="237274" y="309151"/>
                  </a:lnTo>
                  <a:lnTo>
                    <a:pt x="0" y="309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TextBox 148"/>
            <p:cNvSpPr txBox="1"/>
            <p:nvPr/>
          </p:nvSpPr>
          <p:spPr>
            <a:xfrm>
              <a:off x="14612035" y="7198151"/>
              <a:ext cx="1306976" cy="295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2"/>
                </a:lnSpc>
              </a:pPr>
              <a:r>
                <a:rPr lang="en-US" sz="630">
                  <a:solidFill>
                    <a:srgbClr val="ED2A7B"/>
                  </a:solidFill>
                  <a:latin typeface="Nexa Bold"/>
                </a:rPr>
                <a:t>SEPTEMBER</a:t>
              </a:r>
            </a:p>
          </p:txBody>
        </p:sp>
        <p:sp>
          <p:nvSpPr>
            <p:cNvPr id="149" name="TextBox 149"/>
            <p:cNvSpPr txBox="1"/>
            <p:nvPr/>
          </p:nvSpPr>
          <p:spPr>
            <a:xfrm>
              <a:off x="16658152" y="7252378"/>
              <a:ext cx="4662656" cy="396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1"/>
                </a:lnSpc>
              </a:pPr>
              <a:r>
                <a:rPr lang="en-US" sz="865">
                  <a:solidFill>
                    <a:srgbClr val="FFFFFF"/>
                  </a:solidFill>
                  <a:latin typeface="Nexa Light"/>
                </a:rPr>
                <a:t>ONLINE</a:t>
              </a:r>
            </a:p>
          </p:txBody>
        </p:sp>
        <p:sp>
          <p:nvSpPr>
            <p:cNvPr id="150" name="TextBox 150"/>
            <p:cNvSpPr txBox="1"/>
            <p:nvPr/>
          </p:nvSpPr>
          <p:spPr>
            <a:xfrm>
              <a:off x="16314923" y="6235714"/>
              <a:ext cx="4596920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MEF CONNECTS</a:t>
              </a:r>
            </a:p>
          </p:txBody>
        </p:sp>
        <p:sp>
          <p:nvSpPr>
            <p:cNvPr id="151" name="TextBox 151"/>
            <p:cNvSpPr txBox="1"/>
            <p:nvPr/>
          </p:nvSpPr>
          <p:spPr>
            <a:xfrm>
              <a:off x="16314923" y="6667925"/>
              <a:ext cx="4662656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IoT</a:t>
              </a:r>
            </a:p>
          </p:txBody>
        </p:sp>
        <p:sp>
          <p:nvSpPr>
            <p:cNvPr id="152" name="TextBox 152"/>
            <p:cNvSpPr txBox="1"/>
            <p:nvPr/>
          </p:nvSpPr>
          <p:spPr>
            <a:xfrm>
              <a:off x="14509104" y="6272749"/>
              <a:ext cx="1555549" cy="1189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24"/>
                </a:lnSpc>
              </a:pPr>
              <a:r>
                <a:rPr lang="en-US" sz="2589">
                  <a:solidFill>
                    <a:srgbClr val="ED2A7B"/>
                  </a:solidFill>
                  <a:latin typeface="Nexa Bold"/>
                </a:rPr>
                <a:t>10</a:t>
              </a:r>
            </a:p>
          </p:txBody>
        </p:sp>
        <p:grpSp>
          <p:nvGrpSpPr>
            <p:cNvPr id="153" name="Group 153"/>
            <p:cNvGrpSpPr/>
            <p:nvPr/>
          </p:nvGrpSpPr>
          <p:grpSpPr>
            <a:xfrm>
              <a:off x="7263073" y="8030890"/>
              <a:ext cx="6933158" cy="1822392"/>
              <a:chOff x="0" y="0"/>
              <a:chExt cx="1518152" cy="399049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723" y="0"/>
                    </a:moveTo>
                    <a:lnTo>
                      <a:pt x="1479429" y="0"/>
                    </a:lnTo>
                    <a:cubicBezTo>
                      <a:pt x="1500815" y="0"/>
                      <a:pt x="1518152" y="17337"/>
                      <a:pt x="1518152" y="38723"/>
                    </a:cubicBezTo>
                    <a:lnTo>
                      <a:pt x="1518152" y="360326"/>
                    </a:lnTo>
                    <a:cubicBezTo>
                      <a:pt x="1518152" y="381712"/>
                      <a:pt x="1500815" y="399049"/>
                      <a:pt x="1479429" y="399049"/>
                    </a:cubicBezTo>
                    <a:lnTo>
                      <a:pt x="38723" y="399049"/>
                    </a:lnTo>
                    <a:cubicBezTo>
                      <a:pt x="17337" y="399049"/>
                      <a:pt x="0" y="381712"/>
                      <a:pt x="0" y="360326"/>
                    </a:cubicBezTo>
                    <a:lnTo>
                      <a:pt x="0" y="38723"/>
                    </a:lnTo>
                    <a:cubicBezTo>
                      <a:pt x="0" y="17337"/>
                      <a:pt x="17337" y="0"/>
                      <a:pt x="38723" y="0"/>
                    </a:cubicBezTo>
                    <a:close/>
                  </a:path>
                </a:pathLst>
              </a:custGeom>
              <a:solidFill>
                <a:srgbClr val="ED2A7B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TextBox 155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56" name="Group 156"/>
            <p:cNvGrpSpPr/>
            <p:nvPr/>
          </p:nvGrpSpPr>
          <p:grpSpPr>
            <a:xfrm>
              <a:off x="7263073" y="8030890"/>
              <a:ext cx="1580084" cy="1822392"/>
              <a:chOff x="0" y="0"/>
              <a:chExt cx="345991" cy="399049"/>
            </a:xfrm>
          </p:grpSpPr>
          <p:sp>
            <p:nvSpPr>
              <p:cNvPr id="157" name="Freeform 157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910" y="0"/>
                    </a:moveTo>
                    <a:lnTo>
                      <a:pt x="176080" y="0"/>
                    </a:lnTo>
                    <a:cubicBezTo>
                      <a:pt x="221143" y="0"/>
                      <a:pt x="264361" y="17901"/>
                      <a:pt x="296225" y="49766"/>
                    </a:cubicBezTo>
                    <a:cubicBezTo>
                      <a:pt x="328089" y="81630"/>
                      <a:pt x="345991" y="124847"/>
                      <a:pt x="345991" y="169910"/>
                    </a:cubicBezTo>
                    <a:lnTo>
                      <a:pt x="345991" y="229138"/>
                    </a:lnTo>
                    <a:cubicBezTo>
                      <a:pt x="345991" y="322977"/>
                      <a:pt x="269919" y="399049"/>
                      <a:pt x="176080" y="399049"/>
                    </a:cubicBezTo>
                    <a:lnTo>
                      <a:pt x="169910" y="399049"/>
                    </a:lnTo>
                    <a:cubicBezTo>
                      <a:pt x="124847" y="399049"/>
                      <a:pt x="81630" y="381147"/>
                      <a:pt x="49766" y="349283"/>
                    </a:cubicBezTo>
                    <a:cubicBezTo>
                      <a:pt x="17901" y="317419"/>
                      <a:pt x="0" y="274201"/>
                      <a:pt x="0" y="229138"/>
                    </a:cubicBezTo>
                    <a:lnTo>
                      <a:pt x="0" y="169910"/>
                    </a:lnTo>
                    <a:cubicBezTo>
                      <a:pt x="0" y="124847"/>
                      <a:pt x="17901" y="81630"/>
                      <a:pt x="49766" y="49766"/>
                    </a:cubicBezTo>
                    <a:cubicBezTo>
                      <a:pt x="81630" y="17901"/>
                      <a:pt x="124847" y="0"/>
                      <a:pt x="169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TextBox 158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59" name="Freeform 159"/>
            <p:cNvSpPr/>
            <p:nvPr/>
          </p:nvSpPr>
          <p:spPr>
            <a:xfrm>
              <a:off x="9131655" y="9289356"/>
              <a:ext cx="237274" cy="309152"/>
            </a:xfrm>
            <a:custGeom>
              <a:avLst/>
              <a:gdLst/>
              <a:ahLst/>
              <a:cxnLst/>
              <a:rect l="l" t="t" r="r" b="b"/>
              <a:pathLst>
                <a:path w="237274" h="309152">
                  <a:moveTo>
                    <a:pt x="0" y="0"/>
                  </a:moveTo>
                  <a:lnTo>
                    <a:pt x="237274" y="0"/>
                  </a:lnTo>
                  <a:lnTo>
                    <a:pt x="237274" y="309152"/>
                  </a:lnTo>
                  <a:lnTo>
                    <a:pt x="0" y="309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TextBox 160"/>
            <p:cNvSpPr txBox="1"/>
            <p:nvPr/>
          </p:nvSpPr>
          <p:spPr>
            <a:xfrm>
              <a:off x="9474883" y="9236778"/>
              <a:ext cx="4662656" cy="396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1"/>
                </a:lnSpc>
              </a:pPr>
              <a:r>
                <a:rPr lang="en-US" sz="865">
                  <a:solidFill>
                    <a:srgbClr val="FFFFFF"/>
                  </a:solidFill>
                  <a:latin typeface="Nexa Light"/>
                </a:rPr>
                <a:t>LAS VEGAS - USA</a:t>
              </a:r>
            </a:p>
          </p:txBody>
        </p:sp>
        <p:sp>
          <p:nvSpPr>
            <p:cNvPr id="161" name="TextBox 161"/>
            <p:cNvSpPr txBox="1"/>
            <p:nvPr/>
          </p:nvSpPr>
          <p:spPr>
            <a:xfrm>
              <a:off x="7406835" y="9231810"/>
              <a:ext cx="1306976" cy="295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2"/>
                </a:lnSpc>
              </a:pPr>
              <a:r>
                <a:rPr lang="en-US" sz="630">
                  <a:solidFill>
                    <a:srgbClr val="ED2A7B"/>
                  </a:solidFill>
                  <a:latin typeface="Nexa Bold"/>
                </a:rPr>
                <a:t>SEPTEMBER</a:t>
              </a:r>
            </a:p>
          </p:txBody>
        </p:sp>
        <p:sp>
          <p:nvSpPr>
            <p:cNvPr id="162" name="TextBox 162"/>
            <p:cNvSpPr txBox="1"/>
            <p:nvPr/>
          </p:nvSpPr>
          <p:spPr>
            <a:xfrm>
              <a:off x="9098787" y="8215162"/>
              <a:ext cx="4596920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MEF MEET-UP</a:t>
              </a:r>
            </a:p>
          </p:txBody>
        </p:sp>
        <p:sp>
          <p:nvSpPr>
            <p:cNvPr id="163" name="TextBox 163"/>
            <p:cNvSpPr txBox="1"/>
            <p:nvPr/>
          </p:nvSpPr>
          <p:spPr>
            <a:xfrm>
              <a:off x="9098787" y="8647373"/>
              <a:ext cx="4662656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USA</a:t>
              </a:r>
            </a:p>
          </p:txBody>
        </p:sp>
        <p:sp>
          <p:nvSpPr>
            <p:cNvPr id="164" name="TextBox 164"/>
            <p:cNvSpPr txBox="1"/>
            <p:nvPr/>
          </p:nvSpPr>
          <p:spPr>
            <a:xfrm>
              <a:off x="7481560" y="8314047"/>
              <a:ext cx="1232253" cy="1189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24"/>
                </a:lnSpc>
              </a:pPr>
              <a:r>
                <a:rPr lang="en-US" sz="2589">
                  <a:solidFill>
                    <a:srgbClr val="ED2A7B"/>
                  </a:solidFill>
                  <a:latin typeface="Nexa Bold"/>
                </a:rPr>
                <a:t>24</a:t>
              </a:r>
            </a:p>
          </p:txBody>
        </p:sp>
        <p:sp>
          <p:nvSpPr>
            <p:cNvPr id="165" name="Freeform 165"/>
            <p:cNvSpPr/>
            <p:nvPr/>
          </p:nvSpPr>
          <p:spPr>
            <a:xfrm>
              <a:off x="1615641" y="7242172"/>
              <a:ext cx="237665" cy="309661"/>
            </a:xfrm>
            <a:custGeom>
              <a:avLst/>
              <a:gdLst/>
              <a:ahLst/>
              <a:cxnLst/>
              <a:rect l="l" t="t" r="r" b="b"/>
              <a:pathLst>
                <a:path w="237665" h="309661">
                  <a:moveTo>
                    <a:pt x="0" y="0"/>
                  </a:moveTo>
                  <a:lnTo>
                    <a:pt x="237665" y="0"/>
                  </a:lnTo>
                  <a:lnTo>
                    <a:pt x="237665" y="309661"/>
                  </a:lnTo>
                  <a:lnTo>
                    <a:pt x="0" y="309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66" name="Group 166"/>
            <p:cNvGrpSpPr/>
            <p:nvPr/>
          </p:nvGrpSpPr>
          <p:grpSpPr>
            <a:xfrm>
              <a:off x="2158" y="6020296"/>
              <a:ext cx="6944584" cy="1825395"/>
              <a:chOff x="0" y="0"/>
              <a:chExt cx="1518152" cy="399049"/>
            </a:xfrm>
          </p:grpSpPr>
          <p:sp>
            <p:nvSpPr>
              <p:cNvPr id="167" name="Freeform 167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59" y="0"/>
                    </a:moveTo>
                    <a:lnTo>
                      <a:pt x="1479493" y="0"/>
                    </a:lnTo>
                    <a:cubicBezTo>
                      <a:pt x="1489746" y="0"/>
                      <a:pt x="1499579" y="4073"/>
                      <a:pt x="1506829" y="11323"/>
                    </a:cubicBezTo>
                    <a:cubicBezTo>
                      <a:pt x="1514079" y="18573"/>
                      <a:pt x="1518152" y="28406"/>
                      <a:pt x="1518152" y="38659"/>
                    </a:cubicBezTo>
                    <a:lnTo>
                      <a:pt x="1518152" y="360389"/>
                    </a:lnTo>
                    <a:cubicBezTo>
                      <a:pt x="1518152" y="370642"/>
                      <a:pt x="1514079" y="380476"/>
                      <a:pt x="1506829" y="387726"/>
                    </a:cubicBezTo>
                    <a:cubicBezTo>
                      <a:pt x="1499579" y="394976"/>
                      <a:pt x="1489746" y="399049"/>
                      <a:pt x="1479493" y="399049"/>
                    </a:cubicBezTo>
                    <a:lnTo>
                      <a:pt x="38659" y="399049"/>
                    </a:lnTo>
                    <a:cubicBezTo>
                      <a:pt x="28406" y="399049"/>
                      <a:pt x="18573" y="394976"/>
                      <a:pt x="11323" y="387726"/>
                    </a:cubicBezTo>
                    <a:cubicBezTo>
                      <a:pt x="4073" y="380476"/>
                      <a:pt x="0" y="370642"/>
                      <a:pt x="0" y="360389"/>
                    </a:cubicBezTo>
                    <a:lnTo>
                      <a:pt x="0" y="38659"/>
                    </a:lnTo>
                    <a:cubicBezTo>
                      <a:pt x="0" y="28406"/>
                      <a:pt x="4073" y="18573"/>
                      <a:pt x="11323" y="11323"/>
                    </a:cubicBezTo>
                    <a:cubicBezTo>
                      <a:pt x="18573" y="4073"/>
                      <a:pt x="28406" y="0"/>
                      <a:pt x="38659" y="0"/>
                    </a:cubicBezTo>
                    <a:close/>
                  </a:path>
                </a:pathLst>
              </a:custGeom>
              <a:solidFill>
                <a:srgbClr val="27A9E1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TextBox 168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459" tIns="21459" rIns="21459" bIns="21459" rtlCol="0" anchor="ctr"/>
              <a:lstStyle/>
              <a:p>
                <a:pPr algn="ctr" defTabSz="457200">
                  <a:lnSpc>
                    <a:spcPts val="591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9" name="Freeform 169"/>
            <p:cNvSpPr/>
            <p:nvPr/>
          </p:nvSpPr>
          <p:spPr>
            <a:xfrm>
              <a:off x="1862178" y="7312034"/>
              <a:ext cx="237665" cy="309661"/>
            </a:xfrm>
            <a:custGeom>
              <a:avLst/>
              <a:gdLst/>
              <a:ahLst/>
              <a:cxnLst/>
              <a:rect l="l" t="t" r="r" b="b"/>
              <a:pathLst>
                <a:path w="237665" h="309661">
                  <a:moveTo>
                    <a:pt x="0" y="0"/>
                  </a:moveTo>
                  <a:lnTo>
                    <a:pt x="237665" y="0"/>
                  </a:lnTo>
                  <a:lnTo>
                    <a:pt x="237665" y="309662"/>
                  </a:lnTo>
                  <a:lnTo>
                    <a:pt x="0" y="309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0" name="Group 170"/>
            <p:cNvGrpSpPr/>
            <p:nvPr/>
          </p:nvGrpSpPr>
          <p:grpSpPr>
            <a:xfrm>
              <a:off x="2158" y="6020296"/>
              <a:ext cx="1582688" cy="1825395"/>
              <a:chOff x="0" y="0"/>
              <a:chExt cx="345991" cy="399049"/>
            </a:xfrm>
          </p:grpSpPr>
          <p:sp>
            <p:nvSpPr>
              <p:cNvPr id="171" name="Freeform 171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631" y="0"/>
                    </a:moveTo>
                    <a:lnTo>
                      <a:pt x="176360" y="0"/>
                    </a:lnTo>
                    <a:cubicBezTo>
                      <a:pt x="270044" y="0"/>
                      <a:pt x="345991" y="75946"/>
                      <a:pt x="345991" y="169631"/>
                    </a:cubicBezTo>
                    <a:lnTo>
                      <a:pt x="345991" y="229418"/>
                    </a:lnTo>
                    <a:cubicBezTo>
                      <a:pt x="345991" y="323102"/>
                      <a:pt x="270044" y="399049"/>
                      <a:pt x="176360" y="399049"/>
                    </a:cubicBezTo>
                    <a:lnTo>
                      <a:pt x="169631" y="399049"/>
                    </a:lnTo>
                    <a:cubicBezTo>
                      <a:pt x="75946" y="399049"/>
                      <a:pt x="0" y="323102"/>
                      <a:pt x="0" y="229418"/>
                    </a:cubicBezTo>
                    <a:lnTo>
                      <a:pt x="0" y="169631"/>
                    </a:lnTo>
                    <a:cubicBezTo>
                      <a:pt x="0" y="75946"/>
                      <a:pt x="75946" y="0"/>
                      <a:pt x="1696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TextBox 172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459" tIns="21459" rIns="21459" bIns="21459" rtlCol="0" anchor="ctr"/>
              <a:lstStyle/>
              <a:p>
                <a:pPr algn="ctr" defTabSz="457200">
                  <a:lnSpc>
                    <a:spcPts val="591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73" name="TextBox 173"/>
            <p:cNvSpPr txBox="1"/>
            <p:nvPr/>
          </p:nvSpPr>
          <p:spPr>
            <a:xfrm>
              <a:off x="1862176" y="6236149"/>
              <a:ext cx="4604496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MEF CONNECTS</a:t>
              </a:r>
            </a:p>
          </p:txBody>
        </p:sp>
        <p:sp>
          <p:nvSpPr>
            <p:cNvPr id="174" name="TextBox 174"/>
            <p:cNvSpPr txBox="1"/>
            <p:nvPr/>
          </p:nvSpPr>
          <p:spPr>
            <a:xfrm>
              <a:off x="2205973" y="7259447"/>
              <a:ext cx="4670339" cy="396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3"/>
                </a:lnSpc>
              </a:pPr>
              <a:r>
                <a:rPr lang="en-US" sz="866">
                  <a:solidFill>
                    <a:srgbClr val="FFFFFF"/>
                  </a:solidFill>
                  <a:latin typeface="Nexa Light"/>
                </a:rPr>
                <a:t>JAKARTA - INDONESIA</a:t>
              </a:r>
            </a:p>
          </p:txBody>
        </p:sp>
        <p:sp>
          <p:nvSpPr>
            <p:cNvPr id="175" name="TextBox 175"/>
            <p:cNvSpPr txBox="1"/>
            <p:nvPr/>
          </p:nvSpPr>
          <p:spPr>
            <a:xfrm>
              <a:off x="178544" y="7236245"/>
              <a:ext cx="1163352" cy="298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915"/>
                </a:lnSpc>
              </a:pPr>
              <a:r>
                <a:rPr lang="en-US" sz="654">
                  <a:solidFill>
                    <a:srgbClr val="27A9E1"/>
                  </a:solidFill>
                  <a:latin typeface="Nexa Bold"/>
                </a:rPr>
                <a:t>JULY</a:t>
              </a:r>
            </a:p>
          </p:txBody>
        </p:sp>
        <p:sp>
          <p:nvSpPr>
            <p:cNvPr id="176" name="TextBox 176"/>
            <p:cNvSpPr txBox="1"/>
            <p:nvPr/>
          </p:nvSpPr>
          <p:spPr>
            <a:xfrm>
              <a:off x="176360" y="6268391"/>
              <a:ext cx="1234283" cy="1190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40"/>
                </a:lnSpc>
              </a:pPr>
              <a:r>
                <a:rPr lang="en-US" sz="2600">
                  <a:solidFill>
                    <a:srgbClr val="27A9E1"/>
                  </a:solidFill>
                  <a:latin typeface="Nexa Bold"/>
                </a:rPr>
                <a:t>18</a:t>
              </a:r>
            </a:p>
          </p:txBody>
        </p:sp>
        <p:sp>
          <p:nvSpPr>
            <p:cNvPr id="177" name="TextBox 177"/>
            <p:cNvSpPr txBox="1"/>
            <p:nvPr/>
          </p:nvSpPr>
          <p:spPr>
            <a:xfrm>
              <a:off x="1874205" y="6669037"/>
              <a:ext cx="5065835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ASIA</a:t>
              </a:r>
            </a:p>
          </p:txBody>
        </p:sp>
        <p:grpSp>
          <p:nvGrpSpPr>
            <p:cNvPr id="178" name="Group 178"/>
            <p:cNvGrpSpPr/>
            <p:nvPr/>
          </p:nvGrpSpPr>
          <p:grpSpPr>
            <a:xfrm>
              <a:off x="14416915" y="8044619"/>
              <a:ext cx="6946742" cy="1825962"/>
              <a:chOff x="0" y="0"/>
              <a:chExt cx="1518152" cy="399049"/>
            </a:xfrm>
          </p:grpSpPr>
          <p:sp>
            <p:nvSpPr>
              <p:cNvPr id="179" name="Freeform 179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TextBox 180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1" name="Freeform 181"/>
            <p:cNvSpPr/>
            <p:nvPr/>
          </p:nvSpPr>
          <p:spPr>
            <a:xfrm>
              <a:off x="16195721" y="9351661"/>
              <a:ext cx="237274" cy="309152"/>
            </a:xfrm>
            <a:custGeom>
              <a:avLst/>
              <a:gdLst/>
              <a:ahLst/>
              <a:cxnLst/>
              <a:rect l="l" t="t" r="r" b="b"/>
              <a:pathLst>
                <a:path w="237274" h="309152">
                  <a:moveTo>
                    <a:pt x="0" y="0"/>
                  </a:moveTo>
                  <a:lnTo>
                    <a:pt x="237274" y="0"/>
                  </a:lnTo>
                  <a:lnTo>
                    <a:pt x="237274" y="309151"/>
                  </a:lnTo>
                  <a:lnTo>
                    <a:pt x="0" y="309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82" name="Group 182"/>
            <p:cNvGrpSpPr/>
            <p:nvPr/>
          </p:nvGrpSpPr>
          <p:grpSpPr>
            <a:xfrm>
              <a:off x="14435471" y="8055652"/>
              <a:ext cx="1580084" cy="1822392"/>
              <a:chOff x="0" y="0"/>
              <a:chExt cx="345991" cy="399049"/>
            </a:xfrm>
          </p:grpSpPr>
          <p:sp>
            <p:nvSpPr>
              <p:cNvPr id="183" name="Freeform 183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910" y="0"/>
                    </a:moveTo>
                    <a:lnTo>
                      <a:pt x="176080" y="0"/>
                    </a:lnTo>
                    <a:cubicBezTo>
                      <a:pt x="221143" y="0"/>
                      <a:pt x="264361" y="17901"/>
                      <a:pt x="296225" y="49766"/>
                    </a:cubicBezTo>
                    <a:cubicBezTo>
                      <a:pt x="328089" y="81630"/>
                      <a:pt x="345991" y="124847"/>
                      <a:pt x="345991" y="169910"/>
                    </a:cubicBezTo>
                    <a:lnTo>
                      <a:pt x="345991" y="229138"/>
                    </a:lnTo>
                    <a:cubicBezTo>
                      <a:pt x="345991" y="322977"/>
                      <a:pt x="269919" y="399049"/>
                      <a:pt x="176080" y="399049"/>
                    </a:cubicBezTo>
                    <a:lnTo>
                      <a:pt x="169910" y="399049"/>
                    </a:lnTo>
                    <a:cubicBezTo>
                      <a:pt x="124847" y="399049"/>
                      <a:pt x="81630" y="381147"/>
                      <a:pt x="49766" y="349283"/>
                    </a:cubicBezTo>
                    <a:cubicBezTo>
                      <a:pt x="17901" y="317419"/>
                      <a:pt x="0" y="274201"/>
                      <a:pt x="0" y="229138"/>
                    </a:cubicBezTo>
                    <a:lnTo>
                      <a:pt x="0" y="169910"/>
                    </a:lnTo>
                    <a:cubicBezTo>
                      <a:pt x="0" y="124847"/>
                      <a:pt x="17901" y="81630"/>
                      <a:pt x="49766" y="49766"/>
                    </a:cubicBezTo>
                    <a:cubicBezTo>
                      <a:pt x="81630" y="17901"/>
                      <a:pt x="124847" y="0"/>
                      <a:pt x="169910" y="0"/>
                    </a:cubicBezTo>
                    <a:close/>
                  </a:path>
                </a:pathLst>
              </a:custGeom>
              <a:solidFill>
                <a:srgbClr val="8CC63E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TextBox 184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5" name="TextBox 185"/>
            <p:cNvSpPr txBox="1"/>
            <p:nvPr/>
          </p:nvSpPr>
          <p:spPr>
            <a:xfrm>
              <a:off x="14572024" y="9242927"/>
              <a:ext cx="1306976" cy="295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2"/>
                </a:lnSpc>
              </a:pPr>
              <a:r>
                <a:rPr lang="en-US" sz="630">
                  <a:solidFill>
                    <a:srgbClr val="FFFFFF"/>
                  </a:solidFill>
                  <a:latin typeface="Nexa Bold"/>
                </a:rPr>
                <a:t>OCTOBER</a:t>
              </a:r>
            </a:p>
          </p:txBody>
        </p:sp>
        <p:sp>
          <p:nvSpPr>
            <p:cNvPr id="186" name="TextBox 186"/>
            <p:cNvSpPr txBox="1"/>
            <p:nvPr/>
          </p:nvSpPr>
          <p:spPr>
            <a:xfrm>
              <a:off x="16304667" y="8272895"/>
              <a:ext cx="4881923" cy="525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575"/>
                </a:lnSpc>
              </a:pPr>
              <a:r>
                <a:rPr lang="en-US" sz="1125">
                  <a:solidFill>
                    <a:srgbClr val="8CC63E"/>
                  </a:solidFill>
                  <a:latin typeface="Nexa Bold"/>
                </a:rPr>
                <a:t>MEF FEATURING AT </a:t>
              </a:r>
            </a:p>
          </p:txBody>
        </p:sp>
        <p:sp>
          <p:nvSpPr>
            <p:cNvPr id="187" name="TextBox 187"/>
            <p:cNvSpPr txBox="1"/>
            <p:nvPr/>
          </p:nvSpPr>
          <p:spPr>
            <a:xfrm>
              <a:off x="16538950" y="9299082"/>
              <a:ext cx="4662656" cy="396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1"/>
                </a:lnSpc>
              </a:pPr>
              <a:r>
                <a:rPr lang="en-US" sz="865">
                  <a:solidFill>
                    <a:srgbClr val="8CC63E"/>
                  </a:solidFill>
                  <a:latin typeface="Nexa Light"/>
                </a:rPr>
                <a:t>MARBELLA - SPAIN</a:t>
              </a:r>
            </a:p>
          </p:txBody>
        </p:sp>
        <p:sp>
          <p:nvSpPr>
            <p:cNvPr id="188" name="TextBox 188"/>
            <p:cNvSpPr txBox="1"/>
            <p:nvPr/>
          </p:nvSpPr>
          <p:spPr>
            <a:xfrm>
              <a:off x="16304667" y="8705058"/>
              <a:ext cx="4662656" cy="491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454"/>
                </a:lnSpc>
              </a:pPr>
              <a:r>
                <a:rPr lang="en-US" sz="1038">
                  <a:solidFill>
                    <a:srgbClr val="8CC63E"/>
                  </a:solidFill>
                  <a:latin typeface="Nexa Light"/>
                </a:rPr>
                <a:t>WORLD TELEMEDIA</a:t>
              </a:r>
            </a:p>
          </p:txBody>
        </p:sp>
        <p:sp>
          <p:nvSpPr>
            <p:cNvPr id="189" name="TextBox 189"/>
            <p:cNvSpPr txBox="1"/>
            <p:nvPr/>
          </p:nvSpPr>
          <p:spPr>
            <a:xfrm>
              <a:off x="14458718" y="8553445"/>
              <a:ext cx="1555549" cy="693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2113"/>
                </a:lnSpc>
              </a:pPr>
              <a:r>
                <a:rPr lang="en-US" sz="1510">
                  <a:solidFill>
                    <a:srgbClr val="FFFFFF"/>
                  </a:solidFill>
                  <a:latin typeface="Nexa Bold"/>
                </a:rPr>
                <a:t>9-10</a:t>
              </a:r>
            </a:p>
          </p:txBody>
        </p:sp>
        <p:sp>
          <p:nvSpPr>
            <p:cNvPr id="190" name="TextBox 190"/>
            <p:cNvSpPr txBox="1"/>
            <p:nvPr/>
          </p:nvSpPr>
          <p:spPr>
            <a:xfrm>
              <a:off x="1860531" y="10260199"/>
              <a:ext cx="4607000" cy="595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821"/>
                </a:lnSpc>
              </a:pPr>
              <a:r>
                <a:rPr lang="en-US" sz="1301">
                  <a:solidFill>
                    <a:srgbClr val="FFFFFF"/>
                  </a:solidFill>
                  <a:latin typeface="Nexa Bold"/>
                </a:rPr>
                <a:t>MEF CONNECTS</a:t>
              </a:r>
            </a:p>
          </p:txBody>
        </p:sp>
        <p:grpSp>
          <p:nvGrpSpPr>
            <p:cNvPr id="191" name="Group 191"/>
            <p:cNvGrpSpPr/>
            <p:nvPr/>
          </p:nvGrpSpPr>
          <p:grpSpPr>
            <a:xfrm>
              <a:off x="0" y="10047177"/>
              <a:ext cx="6933158" cy="1822392"/>
              <a:chOff x="0" y="0"/>
              <a:chExt cx="1518152" cy="399049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723" y="0"/>
                    </a:moveTo>
                    <a:lnTo>
                      <a:pt x="1479429" y="0"/>
                    </a:lnTo>
                    <a:cubicBezTo>
                      <a:pt x="1500815" y="0"/>
                      <a:pt x="1518152" y="17337"/>
                      <a:pt x="1518152" y="38723"/>
                    </a:cubicBezTo>
                    <a:lnTo>
                      <a:pt x="1518152" y="360326"/>
                    </a:lnTo>
                    <a:cubicBezTo>
                      <a:pt x="1518152" y="381712"/>
                      <a:pt x="1500815" y="399049"/>
                      <a:pt x="1479429" y="399049"/>
                    </a:cubicBezTo>
                    <a:lnTo>
                      <a:pt x="38723" y="399049"/>
                    </a:lnTo>
                    <a:cubicBezTo>
                      <a:pt x="17337" y="399049"/>
                      <a:pt x="0" y="381712"/>
                      <a:pt x="0" y="360326"/>
                    </a:cubicBezTo>
                    <a:lnTo>
                      <a:pt x="0" y="38723"/>
                    </a:lnTo>
                    <a:cubicBezTo>
                      <a:pt x="0" y="17337"/>
                      <a:pt x="17337" y="0"/>
                      <a:pt x="38723" y="0"/>
                    </a:cubicBezTo>
                    <a:close/>
                  </a:path>
                </a:pathLst>
              </a:custGeom>
              <a:solidFill>
                <a:srgbClr val="8CC63E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" name="TextBox 193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94" name="Freeform 194"/>
            <p:cNvSpPr/>
            <p:nvPr/>
          </p:nvSpPr>
          <p:spPr>
            <a:xfrm>
              <a:off x="1856959" y="11331837"/>
              <a:ext cx="237274" cy="309152"/>
            </a:xfrm>
            <a:custGeom>
              <a:avLst/>
              <a:gdLst/>
              <a:ahLst/>
              <a:cxnLst/>
              <a:rect l="l" t="t" r="r" b="b"/>
              <a:pathLst>
                <a:path w="237274" h="309152">
                  <a:moveTo>
                    <a:pt x="0" y="0"/>
                  </a:moveTo>
                  <a:lnTo>
                    <a:pt x="237274" y="0"/>
                  </a:lnTo>
                  <a:lnTo>
                    <a:pt x="237274" y="309152"/>
                  </a:lnTo>
                  <a:lnTo>
                    <a:pt x="0" y="309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95" name="Group 195"/>
            <p:cNvGrpSpPr/>
            <p:nvPr/>
          </p:nvGrpSpPr>
          <p:grpSpPr>
            <a:xfrm>
              <a:off x="0" y="10047177"/>
              <a:ext cx="1580084" cy="1822392"/>
              <a:chOff x="0" y="0"/>
              <a:chExt cx="345991" cy="399049"/>
            </a:xfrm>
          </p:grpSpPr>
          <p:sp>
            <p:nvSpPr>
              <p:cNvPr id="196" name="Freeform 196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910" y="0"/>
                    </a:moveTo>
                    <a:lnTo>
                      <a:pt x="176080" y="0"/>
                    </a:lnTo>
                    <a:cubicBezTo>
                      <a:pt x="221143" y="0"/>
                      <a:pt x="264361" y="17901"/>
                      <a:pt x="296225" y="49766"/>
                    </a:cubicBezTo>
                    <a:cubicBezTo>
                      <a:pt x="328089" y="81630"/>
                      <a:pt x="345991" y="124847"/>
                      <a:pt x="345991" y="169910"/>
                    </a:cubicBezTo>
                    <a:lnTo>
                      <a:pt x="345991" y="229138"/>
                    </a:lnTo>
                    <a:cubicBezTo>
                      <a:pt x="345991" y="322977"/>
                      <a:pt x="269919" y="399049"/>
                      <a:pt x="176080" y="399049"/>
                    </a:cubicBezTo>
                    <a:lnTo>
                      <a:pt x="169910" y="399049"/>
                    </a:lnTo>
                    <a:cubicBezTo>
                      <a:pt x="124847" y="399049"/>
                      <a:pt x="81630" y="381147"/>
                      <a:pt x="49766" y="349283"/>
                    </a:cubicBezTo>
                    <a:cubicBezTo>
                      <a:pt x="17901" y="317419"/>
                      <a:pt x="0" y="274201"/>
                      <a:pt x="0" y="229138"/>
                    </a:cubicBezTo>
                    <a:lnTo>
                      <a:pt x="0" y="169910"/>
                    </a:lnTo>
                    <a:cubicBezTo>
                      <a:pt x="0" y="124847"/>
                      <a:pt x="17901" y="81630"/>
                      <a:pt x="49766" y="49766"/>
                    </a:cubicBezTo>
                    <a:cubicBezTo>
                      <a:pt x="81630" y="17901"/>
                      <a:pt x="124847" y="0"/>
                      <a:pt x="1699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" name="TextBox 197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32" tIns="21532" rIns="21532" bIns="21532" rtlCol="0" anchor="ctr"/>
              <a:lstStyle/>
              <a:p>
                <a:pPr algn="ctr" defTabSz="457200">
                  <a:lnSpc>
                    <a:spcPts val="593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98" name="TextBox 198"/>
            <p:cNvSpPr txBox="1"/>
            <p:nvPr/>
          </p:nvSpPr>
          <p:spPr>
            <a:xfrm>
              <a:off x="2200189" y="11279258"/>
              <a:ext cx="4662656" cy="396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1"/>
                </a:lnSpc>
              </a:pPr>
              <a:r>
                <a:rPr lang="en-US" sz="865">
                  <a:solidFill>
                    <a:srgbClr val="FFFFFF"/>
                  </a:solidFill>
                  <a:latin typeface="Nexa Light"/>
                </a:rPr>
                <a:t>ONLINE</a:t>
              </a:r>
            </a:p>
          </p:txBody>
        </p:sp>
        <p:sp>
          <p:nvSpPr>
            <p:cNvPr id="199" name="TextBox 199"/>
            <p:cNvSpPr txBox="1"/>
            <p:nvPr/>
          </p:nvSpPr>
          <p:spPr>
            <a:xfrm>
              <a:off x="173915" y="10578191"/>
              <a:ext cx="1232253" cy="656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1952"/>
                </a:lnSpc>
              </a:pPr>
              <a:r>
                <a:rPr lang="en-US" sz="1395">
                  <a:solidFill>
                    <a:srgbClr val="8CC63E"/>
                  </a:solidFill>
                  <a:latin typeface="Nexa Bold"/>
                </a:rPr>
                <a:t>9-10</a:t>
              </a:r>
            </a:p>
          </p:txBody>
        </p:sp>
        <p:sp>
          <p:nvSpPr>
            <p:cNvPr id="200" name="TextBox 200"/>
            <p:cNvSpPr txBox="1"/>
            <p:nvPr/>
          </p:nvSpPr>
          <p:spPr>
            <a:xfrm>
              <a:off x="207141" y="11264346"/>
              <a:ext cx="1161440" cy="295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2"/>
                </a:lnSpc>
              </a:pPr>
              <a:r>
                <a:rPr lang="en-US" sz="630">
                  <a:solidFill>
                    <a:srgbClr val="8CC63E"/>
                  </a:solidFill>
                  <a:latin typeface="Nexa Bold"/>
                </a:rPr>
                <a:t>OCTOBER</a:t>
              </a:r>
            </a:p>
          </p:txBody>
        </p:sp>
        <p:sp>
          <p:nvSpPr>
            <p:cNvPr id="201" name="TextBox 201"/>
            <p:cNvSpPr txBox="1"/>
            <p:nvPr/>
          </p:nvSpPr>
          <p:spPr>
            <a:xfrm>
              <a:off x="1856960" y="10231983"/>
              <a:ext cx="4596920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MEF CONNECTS</a:t>
              </a:r>
            </a:p>
          </p:txBody>
        </p:sp>
        <p:sp>
          <p:nvSpPr>
            <p:cNvPr id="202" name="TextBox 202"/>
            <p:cNvSpPr txBox="1"/>
            <p:nvPr/>
          </p:nvSpPr>
          <p:spPr>
            <a:xfrm>
              <a:off x="1856960" y="10664191"/>
              <a:ext cx="4662656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WHOLESALE</a:t>
              </a:r>
            </a:p>
          </p:txBody>
        </p:sp>
        <p:grpSp>
          <p:nvGrpSpPr>
            <p:cNvPr id="203" name="Group 203"/>
            <p:cNvGrpSpPr/>
            <p:nvPr/>
          </p:nvGrpSpPr>
          <p:grpSpPr>
            <a:xfrm>
              <a:off x="14499637" y="10058210"/>
              <a:ext cx="6946742" cy="1825962"/>
              <a:chOff x="0" y="0"/>
              <a:chExt cx="1518152" cy="399049"/>
            </a:xfrm>
          </p:grpSpPr>
          <p:sp>
            <p:nvSpPr>
              <p:cNvPr id="204" name="Freeform 204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1B75B8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" name="TextBox 205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6" name="Freeform 206"/>
            <p:cNvSpPr/>
            <p:nvPr/>
          </p:nvSpPr>
          <p:spPr>
            <a:xfrm>
              <a:off x="16360235" y="11345387"/>
              <a:ext cx="237739" cy="309757"/>
            </a:xfrm>
            <a:custGeom>
              <a:avLst/>
              <a:gdLst/>
              <a:ahLst/>
              <a:cxnLst/>
              <a:rect l="l" t="t" r="r" b="b"/>
              <a:pathLst>
                <a:path w="237739" h="309757">
                  <a:moveTo>
                    <a:pt x="0" y="0"/>
                  </a:moveTo>
                  <a:lnTo>
                    <a:pt x="237739" y="0"/>
                  </a:lnTo>
                  <a:lnTo>
                    <a:pt x="237739" y="309757"/>
                  </a:lnTo>
                  <a:lnTo>
                    <a:pt x="0" y="309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07" name="Group 207"/>
            <p:cNvGrpSpPr/>
            <p:nvPr/>
          </p:nvGrpSpPr>
          <p:grpSpPr>
            <a:xfrm>
              <a:off x="14499637" y="10058210"/>
              <a:ext cx="1583179" cy="1825962"/>
              <a:chOff x="0" y="0"/>
              <a:chExt cx="345991" cy="399049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" name="TextBox 209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0" name="TextBox 210"/>
            <p:cNvSpPr txBox="1"/>
            <p:nvPr/>
          </p:nvSpPr>
          <p:spPr>
            <a:xfrm>
              <a:off x="16360235" y="10274146"/>
              <a:ext cx="4605928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MEF MEET-UP</a:t>
              </a:r>
            </a:p>
          </p:txBody>
        </p:sp>
        <p:sp>
          <p:nvSpPr>
            <p:cNvPr id="211" name="TextBox 211"/>
            <p:cNvSpPr txBox="1"/>
            <p:nvPr/>
          </p:nvSpPr>
          <p:spPr>
            <a:xfrm>
              <a:off x="16704139" y="11292799"/>
              <a:ext cx="4671789" cy="396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4"/>
                </a:lnSpc>
              </a:pPr>
              <a:r>
                <a:rPr lang="en-US" sz="866">
                  <a:solidFill>
                    <a:srgbClr val="FFFFFF"/>
                  </a:solidFill>
                  <a:latin typeface="Nexa Light"/>
                </a:rPr>
                <a:t>CAPE TOWN - SOUTH AFRICA</a:t>
              </a:r>
            </a:p>
          </p:txBody>
        </p:sp>
        <p:sp>
          <p:nvSpPr>
            <p:cNvPr id="212" name="TextBox 212"/>
            <p:cNvSpPr txBox="1"/>
            <p:nvPr/>
          </p:nvSpPr>
          <p:spPr>
            <a:xfrm>
              <a:off x="16360235" y="10707239"/>
              <a:ext cx="4671789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AFRICA</a:t>
              </a:r>
            </a:p>
          </p:txBody>
        </p:sp>
        <p:sp>
          <p:nvSpPr>
            <p:cNvPr id="213" name="TextBox 213"/>
            <p:cNvSpPr txBox="1"/>
            <p:nvPr/>
          </p:nvSpPr>
          <p:spPr>
            <a:xfrm>
              <a:off x="14707184" y="10309250"/>
              <a:ext cx="1234667" cy="119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41"/>
                </a:lnSpc>
              </a:pPr>
              <a:r>
                <a:rPr lang="en-US" sz="2601">
                  <a:solidFill>
                    <a:srgbClr val="1B75B8"/>
                  </a:solidFill>
                  <a:latin typeface="Nexa Bold"/>
                </a:rPr>
                <a:t>12</a:t>
              </a:r>
            </a:p>
          </p:txBody>
        </p:sp>
        <p:sp>
          <p:nvSpPr>
            <p:cNvPr id="214" name="TextBox 214"/>
            <p:cNvSpPr txBox="1"/>
            <p:nvPr/>
          </p:nvSpPr>
          <p:spPr>
            <a:xfrm>
              <a:off x="14672022" y="11220967"/>
              <a:ext cx="1238408" cy="295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2"/>
                </a:lnSpc>
              </a:pPr>
              <a:r>
                <a:rPr lang="en-US" sz="630">
                  <a:solidFill>
                    <a:srgbClr val="1B75B8"/>
                  </a:solidFill>
                  <a:latin typeface="Nexa Bold"/>
                </a:rPr>
                <a:t>NOVEMBER</a:t>
              </a:r>
            </a:p>
          </p:txBody>
        </p:sp>
        <p:grpSp>
          <p:nvGrpSpPr>
            <p:cNvPr id="215" name="Group 215"/>
            <p:cNvGrpSpPr/>
            <p:nvPr/>
          </p:nvGrpSpPr>
          <p:grpSpPr>
            <a:xfrm>
              <a:off x="7207104" y="10072493"/>
              <a:ext cx="6946742" cy="1825962"/>
              <a:chOff x="0" y="0"/>
              <a:chExt cx="1518152" cy="399049"/>
            </a:xfrm>
          </p:grpSpPr>
          <p:sp>
            <p:nvSpPr>
              <p:cNvPr id="216" name="Freeform 216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1B75B8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7" name="TextBox 217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18" name="Freeform 218"/>
            <p:cNvSpPr/>
            <p:nvPr/>
          </p:nvSpPr>
          <p:spPr>
            <a:xfrm>
              <a:off x="9067701" y="11364633"/>
              <a:ext cx="237739" cy="309757"/>
            </a:xfrm>
            <a:custGeom>
              <a:avLst/>
              <a:gdLst/>
              <a:ahLst/>
              <a:cxnLst/>
              <a:rect l="l" t="t" r="r" b="b"/>
              <a:pathLst>
                <a:path w="237739" h="309757">
                  <a:moveTo>
                    <a:pt x="0" y="0"/>
                  </a:moveTo>
                  <a:lnTo>
                    <a:pt x="237739" y="0"/>
                  </a:lnTo>
                  <a:lnTo>
                    <a:pt x="237739" y="309757"/>
                  </a:lnTo>
                  <a:lnTo>
                    <a:pt x="0" y="309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19" name="Group 219"/>
            <p:cNvGrpSpPr/>
            <p:nvPr/>
          </p:nvGrpSpPr>
          <p:grpSpPr>
            <a:xfrm>
              <a:off x="7207104" y="10072493"/>
              <a:ext cx="1583179" cy="1825962"/>
              <a:chOff x="0" y="0"/>
              <a:chExt cx="345991" cy="399049"/>
            </a:xfrm>
          </p:grpSpPr>
          <p:sp>
            <p:nvSpPr>
              <p:cNvPr id="220" name="Freeform 220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1" name="TextBox 221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2" name="TextBox 222"/>
            <p:cNvSpPr txBox="1"/>
            <p:nvPr/>
          </p:nvSpPr>
          <p:spPr>
            <a:xfrm>
              <a:off x="9411603" y="11312047"/>
              <a:ext cx="4671789" cy="3966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4"/>
                </a:lnSpc>
              </a:pPr>
              <a:r>
                <a:rPr lang="en-US" sz="866">
                  <a:solidFill>
                    <a:srgbClr val="FFFFFF"/>
                  </a:solidFill>
                  <a:latin typeface="Nexa Light"/>
                </a:rPr>
                <a:t>LONDON - UK</a:t>
              </a:r>
            </a:p>
          </p:txBody>
        </p:sp>
        <p:sp>
          <p:nvSpPr>
            <p:cNvPr id="223" name="TextBox 223"/>
            <p:cNvSpPr txBox="1"/>
            <p:nvPr/>
          </p:nvSpPr>
          <p:spPr>
            <a:xfrm>
              <a:off x="7373131" y="11244207"/>
              <a:ext cx="1238408" cy="295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2"/>
                </a:lnSpc>
              </a:pPr>
              <a:r>
                <a:rPr lang="en-US" sz="630">
                  <a:solidFill>
                    <a:srgbClr val="1B75B8"/>
                  </a:solidFill>
                  <a:latin typeface="Nexa Bold"/>
                </a:rPr>
                <a:t>NOVEMBER</a:t>
              </a:r>
            </a:p>
          </p:txBody>
        </p:sp>
        <p:sp>
          <p:nvSpPr>
            <p:cNvPr id="224" name="TextBox 224"/>
            <p:cNvSpPr txBox="1"/>
            <p:nvPr/>
          </p:nvSpPr>
          <p:spPr>
            <a:xfrm>
              <a:off x="9061160" y="10311327"/>
              <a:ext cx="4605928" cy="396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08"/>
                </a:lnSpc>
              </a:pPr>
              <a:r>
                <a:rPr lang="en-US" sz="863">
                  <a:solidFill>
                    <a:srgbClr val="FFFFFF"/>
                  </a:solidFill>
                  <a:latin typeface="Nexa Light"/>
                </a:rPr>
                <a:t>MEF MEET-UP</a:t>
              </a:r>
            </a:p>
          </p:txBody>
        </p:sp>
        <p:sp>
          <p:nvSpPr>
            <p:cNvPr id="225" name="TextBox 225"/>
            <p:cNvSpPr txBox="1"/>
            <p:nvPr/>
          </p:nvSpPr>
          <p:spPr>
            <a:xfrm>
              <a:off x="9061160" y="10744423"/>
              <a:ext cx="4671789" cy="557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55"/>
                </a:lnSpc>
              </a:pPr>
              <a:r>
                <a:rPr lang="en-US" sz="1182">
                  <a:solidFill>
                    <a:srgbClr val="FFFFFF"/>
                  </a:solidFill>
                  <a:latin typeface="Nexa Bold"/>
                </a:rPr>
                <a:t>LONDON </a:t>
              </a:r>
            </a:p>
          </p:txBody>
        </p:sp>
        <p:sp>
          <p:nvSpPr>
            <p:cNvPr id="226" name="TextBox 226"/>
            <p:cNvSpPr txBox="1"/>
            <p:nvPr/>
          </p:nvSpPr>
          <p:spPr>
            <a:xfrm>
              <a:off x="7408112" y="10346434"/>
              <a:ext cx="1234667" cy="11902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41"/>
                </a:lnSpc>
              </a:pPr>
              <a:r>
                <a:rPr lang="en-US" sz="2601">
                  <a:solidFill>
                    <a:srgbClr val="1B75B8"/>
                  </a:solidFill>
                  <a:latin typeface="Nexa Bold"/>
                </a:rPr>
                <a:t>27</a:t>
              </a:r>
            </a:p>
          </p:txBody>
        </p:sp>
      </p:grpSp>
      <p:sp>
        <p:nvSpPr>
          <p:cNvPr id="228" name="Freeform 6">
            <a:extLst>
              <a:ext uri="{FF2B5EF4-FFF2-40B4-BE49-F238E27FC236}">
                <a16:creationId xmlns:a16="http://schemas.microsoft.com/office/drawing/2014/main" id="{9FA0DC33-5BC9-C7B8-E1D5-D1D248CB44C2}"/>
              </a:ext>
            </a:extLst>
          </p:cNvPr>
          <p:cNvSpPr/>
          <p:nvPr/>
        </p:nvSpPr>
        <p:spPr>
          <a:xfrm>
            <a:off x="1245978" y="818494"/>
            <a:ext cx="89152" cy="116159"/>
          </a:xfrm>
          <a:custGeom>
            <a:avLst/>
            <a:gdLst/>
            <a:ahLst/>
            <a:cxnLst/>
            <a:rect l="l" t="t" r="r" b="b"/>
            <a:pathLst>
              <a:path w="237739" h="309757">
                <a:moveTo>
                  <a:pt x="0" y="0"/>
                </a:moveTo>
                <a:lnTo>
                  <a:pt x="237739" y="0"/>
                </a:lnTo>
                <a:lnTo>
                  <a:pt x="237739" y="309757"/>
                </a:lnTo>
                <a:lnTo>
                  <a:pt x="0" y="3097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IE" sz="9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363391"/>
            <a:ext cx="8115300" cy="1469868"/>
            <a:chOff x="0" y="0"/>
            <a:chExt cx="21640800" cy="3919647"/>
          </a:xfrm>
        </p:grpSpPr>
        <p:grpSp>
          <p:nvGrpSpPr>
            <p:cNvPr id="3" name="Group 3"/>
            <p:cNvGrpSpPr/>
            <p:nvPr/>
          </p:nvGrpSpPr>
          <p:grpSpPr>
            <a:xfrm>
              <a:off x="15858" y="0"/>
              <a:ext cx="6997878" cy="1839403"/>
              <a:chOff x="0" y="0"/>
              <a:chExt cx="1518152" cy="39904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91348" y="0"/>
                    </a:moveTo>
                    <a:lnTo>
                      <a:pt x="1426804" y="0"/>
                    </a:lnTo>
                    <a:cubicBezTo>
                      <a:pt x="1477254" y="0"/>
                      <a:pt x="1518152" y="40898"/>
                      <a:pt x="1518152" y="91348"/>
                    </a:cubicBezTo>
                    <a:lnTo>
                      <a:pt x="1518152" y="307701"/>
                    </a:lnTo>
                    <a:cubicBezTo>
                      <a:pt x="1518152" y="358151"/>
                      <a:pt x="1477254" y="399049"/>
                      <a:pt x="1426804" y="399049"/>
                    </a:cubicBezTo>
                    <a:lnTo>
                      <a:pt x="91348" y="399049"/>
                    </a:lnTo>
                    <a:cubicBezTo>
                      <a:pt x="67121" y="399049"/>
                      <a:pt x="43886" y="389425"/>
                      <a:pt x="26755" y="372293"/>
                    </a:cubicBezTo>
                    <a:cubicBezTo>
                      <a:pt x="9624" y="355162"/>
                      <a:pt x="0" y="331928"/>
                      <a:pt x="0" y="307701"/>
                    </a:cubicBezTo>
                    <a:lnTo>
                      <a:pt x="0" y="91348"/>
                    </a:lnTo>
                    <a:cubicBezTo>
                      <a:pt x="0" y="67121"/>
                      <a:pt x="9624" y="43886"/>
                      <a:pt x="26755" y="26755"/>
                    </a:cubicBezTo>
                    <a:cubicBezTo>
                      <a:pt x="43886" y="9624"/>
                      <a:pt x="67121" y="0"/>
                      <a:pt x="91348" y="0"/>
                    </a:cubicBezTo>
                    <a:close/>
                  </a:path>
                </a:pathLst>
              </a:custGeom>
              <a:solidFill>
                <a:srgbClr val="1B75B8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1890152" y="1296652"/>
              <a:ext cx="239489" cy="312038"/>
            </a:xfrm>
            <a:custGeom>
              <a:avLst/>
              <a:gdLst/>
              <a:ahLst/>
              <a:cxnLst/>
              <a:rect l="l" t="t" r="r" b="b"/>
              <a:pathLst>
                <a:path w="239489" h="312038">
                  <a:moveTo>
                    <a:pt x="0" y="0"/>
                  </a:moveTo>
                  <a:lnTo>
                    <a:pt x="239489" y="0"/>
                  </a:lnTo>
                  <a:lnTo>
                    <a:pt x="239489" y="312038"/>
                  </a:lnTo>
                  <a:lnTo>
                    <a:pt x="0" y="312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5858" y="0"/>
              <a:ext cx="1594834" cy="1839403"/>
              <a:chOff x="0" y="0"/>
              <a:chExt cx="345991" cy="39904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72995" y="0"/>
                    </a:moveTo>
                    <a:lnTo>
                      <a:pt x="172995" y="0"/>
                    </a:lnTo>
                    <a:cubicBezTo>
                      <a:pt x="218876" y="0"/>
                      <a:pt x="262878" y="18226"/>
                      <a:pt x="295321" y="50669"/>
                    </a:cubicBezTo>
                    <a:cubicBezTo>
                      <a:pt x="327764" y="83112"/>
                      <a:pt x="345991" y="127114"/>
                      <a:pt x="345991" y="172995"/>
                    </a:cubicBezTo>
                    <a:lnTo>
                      <a:pt x="345991" y="226053"/>
                    </a:lnTo>
                    <a:cubicBezTo>
                      <a:pt x="345991" y="271935"/>
                      <a:pt x="327764" y="315937"/>
                      <a:pt x="295321" y="348379"/>
                    </a:cubicBezTo>
                    <a:cubicBezTo>
                      <a:pt x="262878" y="380822"/>
                      <a:pt x="218876" y="399049"/>
                      <a:pt x="172995" y="399049"/>
                    </a:cubicBezTo>
                    <a:lnTo>
                      <a:pt x="172995" y="399049"/>
                    </a:lnTo>
                    <a:cubicBezTo>
                      <a:pt x="127114" y="399049"/>
                      <a:pt x="83112" y="380822"/>
                      <a:pt x="50669" y="348379"/>
                    </a:cubicBezTo>
                    <a:cubicBezTo>
                      <a:pt x="18226" y="315937"/>
                      <a:pt x="0" y="271935"/>
                      <a:pt x="0" y="226053"/>
                    </a:cubicBezTo>
                    <a:lnTo>
                      <a:pt x="0" y="172995"/>
                    </a:lnTo>
                    <a:cubicBezTo>
                      <a:pt x="0" y="127114"/>
                      <a:pt x="18226" y="83112"/>
                      <a:pt x="50669" y="50669"/>
                    </a:cubicBezTo>
                    <a:cubicBezTo>
                      <a:pt x="83112" y="18226"/>
                      <a:pt x="127114" y="0"/>
                      <a:pt x="172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rnd">
                <a:solidFill>
                  <a:srgbClr val="1B75B8"/>
                </a:solidFill>
                <a:prstDash val="solid"/>
                <a:round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890152" y="227400"/>
              <a:ext cx="4639832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7"/>
                </a:lnSpc>
              </a:pPr>
              <a:r>
                <a:rPr lang="en-US" sz="869">
                  <a:solidFill>
                    <a:srgbClr val="FFFFFF"/>
                  </a:solidFill>
                  <a:latin typeface="Nexa Light"/>
                </a:rPr>
                <a:t>ROUNDTABLE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236584" y="1253552"/>
              <a:ext cx="4706181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23"/>
                </a:lnSpc>
              </a:pPr>
              <a:r>
                <a:rPr lang="en-US" sz="873">
                  <a:solidFill>
                    <a:srgbClr val="FFFFFF"/>
                  </a:solidFill>
                  <a:latin typeface="Nexa Light"/>
                </a:rPr>
                <a:t>CAPE TOWN - SOUTH AFRICA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890152" y="654298"/>
              <a:ext cx="4706181" cy="558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67"/>
                </a:lnSpc>
              </a:pPr>
              <a:r>
                <a:rPr lang="en-US" sz="1191">
                  <a:solidFill>
                    <a:srgbClr val="FFFFFF"/>
                  </a:solidFill>
                  <a:latin typeface="Nexa Bold"/>
                </a:rPr>
                <a:t>AFRICA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24933" y="244067"/>
              <a:ext cx="1243757" cy="1217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67"/>
                </a:lnSpc>
              </a:pPr>
              <a:r>
                <a:rPr lang="en-US" sz="2620">
                  <a:solidFill>
                    <a:srgbClr val="1B75B8"/>
                  </a:solidFill>
                  <a:latin typeface="Nexa Bold"/>
                </a:rPr>
                <a:t>13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89512" y="1171525"/>
              <a:ext cx="1247525" cy="29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8"/>
                </a:lnSpc>
              </a:pPr>
              <a:r>
                <a:rPr lang="en-US" sz="635">
                  <a:solidFill>
                    <a:srgbClr val="1B75B8"/>
                  </a:solidFill>
                  <a:latin typeface="Nexa Bold"/>
                </a:rPr>
                <a:t>NOVEMBER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7293423" y="29099"/>
              <a:ext cx="6997878" cy="1839403"/>
              <a:chOff x="0" y="0"/>
              <a:chExt cx="1518152" cy="39904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1B75B8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9167717" y="1325751"/>
              <a:ext cx="239489" cy="312038"/>
            </a:xfrm>
            <a:custGeom>
              <a:avLst/>
              <a:gdLst/>
              <a:ahLst/>
              <a:cxnLst/>
              <a:rect l="l" t="t" r="r" b="b"/>
              <a:pathLst>
                <a:path w="239489" h="312038">
                  <a:moveTo>
                    <a:pt x="0" y="0"/>
                  </a:moveTo>
                  <a:lnTo>
                    <a:pt x="239489" y="0"/>
                  </a:lnTo>
                  <a:lnTo>
                    <a:pt x="239489" y="312038"/>
                  </a:lnTo>
                  <a:lnTo>
                    <a:pt x="0" y="312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7293423" y="29099"/>
              <a:ext cx="1594834" cy="1839403"/>
              <a:chOff x="0" y="0"/>
              <a:chExt cx="345991" cy="39904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9167717" y="256499"/>
              <a:ext cx="4639832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7"/>
                </a:lnSpc>
              </a:pPr>
              <a:r>
                <a:rPr lang="en-US" sz="869">
                  <a:solidFill>
                    <a:srgbClr val="FFFFFF"/>
                  </a:solidFill>
                  <a:latin typeface="Nexa Light"/>
                </a:rPr>
                <a:t>AGM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514152" y="1282650"/>
              <a:ext cx="4706181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23"/>
                </a:lnSpc>
              </a:pPr>
              <a:r>
                <a:rPr lang="en-US" sz="873">
                  <a:solidFill>
                    <a:srgbClr val="FFFFFF"/>
                  </a:solidFill>
                  <a:latin typeface="Nexa Light"/>
                </a:rPr>
                <a:t>LONDON - UK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167717" y="683397"/>
              <a:ext cx="4706181" cy="558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67"/>
                </a:lnSpc>
              </a:pPr>
              <a:r>
                <a:rPr lang="en-US" sz="1191">
                  <a:solidFill>
                    <a:srgbClr val="FFFFFF"/>
                  </a:solidFill>
                  <a:latin typeface="Nexa Bold"/>
                </a:rPr>
                <a:t>LONDON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502499" y="273165"/>
              <a:ext cx="1243757" cy="1217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67"/>
                </a:lnSpc>
              </a:pPr>
              <a:r>
                <a:rPr lang="en-US" sz="2620">
                  <a:solidFill>
                    <a:srgbClr val="1B75B8"/>
                  </a:solidFill>
                  <a:latin typeface="Nexa Bold"/>
                </a:rPr>
                <a:t>18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467077" y="1200624"/>
              <a:ext cx="1247525" cy="29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8"/>
                </a:lnSpc>
              </a:pPr>
              <a:r>
                <a:rPr lang="en-US" sz="635">
                  <a:solidFill>
                    <a:srgbClr val="1B75B8"/>
                  </a:solidFill>
                  <a:latin typeface="Nexa Bold"/>
                </a:rPr>
                <a:t>NOVEMBER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4642922" y="29099"/>
              <a:ext cx="6997878" cy="1839403"/>
              <a:chOff x="0" y="0"/>
              <a:chExt cx="1518152" cy="39904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1B75B8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16517215" y="1330751"/>
              <a:ext cx="239489" cy="312038"/>
            </a:xfrm>
            <a:custGeom>
              <a:avLst/>
              <a:gdLst/>
              <a:ahLst/>
              <a:cxnLst/>
              <a:rect l="l" t="t" r="r" b="b"/>
              <a:pathLst>
                <a:path w="239489" h="312038">
                  <a:moveTo>
                    <a:pt x="0" y="0"/>
                  </a:moveTo>
                  <a:lnTo>
                    <a:pt x="239489" y="0"/>
                  </a:lnTo>
                  <a:lnTo>
                    <a:pt x="239489" y="312037"/>
                  </a:lnTo>
                  <a:lnTo>
                    <a:pt x="0" y="312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14642922" y="29099"/>
              <a:ext cx="1594834" cy="1839403"/>
              <a:chOff x="0" y="0"/>
              <a:chExt cx="345991" cy="39904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16863648" y="1287650"/>
              <a:ext cx="4706181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23"/>
                </a:lnSpc>
              </a:pPr>
              <a:r>
                <a:rPr lang="en-US" sz="873">
                  <a:solidFill>
                    <a:srgbClr val="FFFFFF"/>
                  </a:solidFill>
                  <a:latin typeface="Nexa Light"/>
                </a:rPr>
                <a:t>LONDON - UK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4810171" y="1209648"/>
              <a:ext cx="1247525" cy="29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8"/>
                </a:lnSpc>
              </a:pPr>
              <a:r>
                <a:rPr lang="en-US" sz="635">
                  <a:solidFill>
                    <a:srgbClr val="1B75B8"/>
                  </a:solidFill>
                  <a:latin typeface="Nexa Bold"/>
                </a:rPr>
                <a:t>NOVEMBER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6510629" y="279568"/>
              <a:ext cx="4639832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7"/>
                </a:lnSpc>
              </a:pPr>
              <a:r>
                <a:rPr lang="en-US" sz="869">
                  <a:solidFill>
                    <a:srgbClr val="FFFFFF"/>
                  </a:solidFill>
                  <a:latin typeface="Nexa Light"/>
                </a:rPr>
                <a:t>MEF MEET-UP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6510629" y="706466"/>
              <a:ext cx="4706181" cy="558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67"/>
                </a:lnSpc>
              </a:pPr>
              <a:r>
                <a:rPr lang="en-US" sz="1191">
                  <a:solidFill>
                    <a:srgbClr val="FFFFFF"/>
                  </a:solidFill>
                  <a:latin typeface="Nexa Bold"/>
                </a:rPr>
                <a:t>LONDON 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4845408" y="296235"/>
              <a:ext cx="1243757" cy="1217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67"/>
                </a:lnSpc>
              </a:pPr>
              <a:r>
                <a:rPr lang="en-US" sz="2620">
                  <a:solidFill>
                    <a:srgbClr val="1B75B8"/>
                  </a:solidFill>
                  <a:latin typeface="Nexa Bold"/>
                </a:rPr>
                <a:t>18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0" y="2020896"/>
              <a:ext cx="6997878" cy="1839403"/>
              <a:chOff x="0" y="0"/>
              <a:chExt cx="1518152" cy="39904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1B75B8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0" y="2020896"/>
              <a:ext cx="1594834" cy="1839403"/>
              <a:chOff x="0" y="0"/>
              <a:chExt cx="345991" cy="399049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1859479" y="3275693"/>
              <a:ext cx="239489" cy="312038"/>
            </a:xfrm>
            <a:custGeom>
              <a:avLst/>
              <a:gdLst/>
              <a:ahLst/>
              <a:cxnLst/>
              <a:rect l="l" t="t" r="r" b="b"/>
              <a:pathLst>
                <a:path w="239489" h="312038">
                  <a:moveTo>
                    <a:pt x="0" y="0"/>
                  </a:moveTo>
                  <a:lnTo>
                    <a:pt x="239489" y="0"/>
                  </a:lnTo>
                  <a:lnTo>
                    <a:pt x="239489" y="312037"/>
                  </a:lnTo>
                  <a:lnTo>
                    <a:pt x="0" y="312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859480" y="2201442"/>
              <a:ext cx="4639832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7"/>
                </a:lnSpc>
              </a:pPr>
              <a:r>
                <a:rPr lang="en-US" sz="869">
                  <a:solidFill>
                    <a:srgbClr val="FFFFFF"/>
                  </a:solidFill>
                  <a:latin typeface="Nexa Light"/>
                </a:rPr>
                <a:t>MEF CONNECTS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205912" y="3232594"/>
              <a:ext cx="4706181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23"/>
                </a:lnSpc>
              </a:pPr>
              <a:r>
                <a:rPr lang="en-US" sz="873">
                  <a:solidFill>
                    <a:srgbClr val="FFFFFF"/>
                  </a:solidFill>
                  <a:latin typeface="Nexa Light"/>
                </a:rPr>
                <a:t>LONDON - UK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859480" y="2650109"/>
              <a:ext cx="5064147" cy="558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67"/>
                </a:lnSpc>
              </a:pPr>
              <a:r>
                <a:rPr lang="en-US" sz="1191">
                  <a:solidFill>
                    <a:srgbClr val="FFFFFF"/>
                  </a:solidFill>
                  <a:latin typeface="Nexa Bold"/>
                </a:rPr>
                <a:t>OMNICHANNEL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152435" y="3154591"/>
              <a:ext cx="1247525" cy="295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888"/>
                </a:lnSpc>
              </a:pPr>
              <a:r>
                <a:rPr lang="en-US" sz="635">
                  <a:solidFill>
                    <a:srgbClr val="1B75B8"/>
                  </a:solidFill>
                  <a:latin typeface="Nexa Bold"/>
                </a:rPr>
                <a:t>NOVEMBER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20240" y="2529970"/>
              <a:ext cx="1567000" cy="6569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1962"/>
                </a:lnSpc>
              </a:pPr>
              <a:r>
                <a:rPr lang="en-US" sz="1402">
                  <a:solidFill>
                    <a:srgbClr val="1B75B8"/>
                  </a:solidFill>
                  <a:latin typeface="Nexa Bold"/>
                </a:rPr>
                <a:t>19-20</a:t>
              </a:r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7293423" y="2080244"/>
              <a:ext cx="6997878" cy="1839403"/>
              <a:chOff x="0" y="0"/>
              <a:chExt cx="1518152" cy="399049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2A388F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>
              <a:off x="7293423" y="2080244"/>
              <a:ext cx="1594834" cy="1839403"/>
              <a:chOff x="0" y="0"/>
              <a:chExt cx="345991" cy="399049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7" name="Freeform 57"/>
            <p:cNvSpPr/>
            <p:nvPr/>
          </p:nvSpPr>
          <p:spPr>
            <a:xfrm>
              <a:off x="9122166" y="3347958"/>
              <a:ext cx="239489" cy="312038"/>
            </a:xfrm>
            <a:custGeom>
              <a:avLst/>
              <a:gdLst/>
              <a:ahLst/>
              <a:cxnLst/>
              <a:rect l="l" t="t" r="r" b="b"/>
              <a:pathLst>
                <a:path w="239489" h="312038">
                  <a:moveTo>
                    <a:pt x="0" y="0"/>
                  </a:moveTo>
                  <a:lnTo>
                    <a:pt x="239489" y="0"/>
                  </a:lnTo>
                  <a:lnTo>
                    <a:pt x="239489" y="312038"/>
                  </a:lnTo>
                  <a:lnTo>
                    <a:pt x="0" y="312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9122168" y="2278706"/>
              <a:ext cx="4639832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7"/>
                </a:lnSpc>
              </a:pPr>
              <a:r>
                <a:rPr lang="en-US" sz="869">
                  <a:solidFill>
                    <a:srgbClr val="FFFFFF"/>
                  </a:solidFill>
                  <a:latin typeface="Nexa Light"/>
                </a:rPr>
                <a:t>MEF MEET-UP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9468600" y="3304858"/>
              <a:ext cx="4706181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23"/>
                </a:lnSpc>
              </a:pPr>
              <a:r>
                <a:rPr lang="en-US" sz="873">
                  <a:solidFill>
                    <a:srgbClr val="FFFFFF"/>
                  </a:solidFill>
                  <a:latin typeface="Nexa Light"/>
                </a:rPr>
                <a:t>PARIS - FRANCE 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7456949" y="2295370"/>
              <a:ext cx="1243757" cy="1217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67"/>
                </a:lnSpc>
              </a:pPr>
              <a:r>
                <a:rPr lang="en-US" sz="2620">
                  <a:solidFill>
                    <a:srgbClr val="2A388F"/>
                  </a:solidFill>
                  <a:latin typeface="Nexa Bold"/>
                </a:rPr>
                <a:t>4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398413" y="3220450"/>
              <a:ext cx="1360829" cy="328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979"/>
                </a:lnSpc>
              </a:pPr>
              <a:r>
                <a:rPr lang="en-US" sz="700">
                  <a:solidFill>
                    <a:srgbClr val="2A388F"/>
                  </a:solidFill>
                  <a:latin typeface="Nexa Bold"/>
                </a:rPr>
                <a:t>DECEMBER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9122168" y="2702173"/>
              <a:ext cx="5064147" cy="558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67"/>
                </a:lnSpc>
              </a:pPr>
              <a:r>
                <a:rPr lang="en-US" sz="1191">
                  <a:solidFill>
                    <a:srgbClr val="FFFFFF"/>
                  </a:solidFill>
                  <a:latin typeface="Nexa Bold"/>
                </a:rPr>
                <a:t>PARIS</a:t>
              </a:r>
            </a:p>
          </p:txBody>
        </p:sp>
        <p:grpSp>
          <p:nvGrpSpPr>
            <p:cNvPr id="63" name="Group 63"/>
            <p:cNvGrpSpPr/>
            <p:nvPr/>
          </p:nvGrpSpPr>
          <p:grpSpPr>
            <a:xfrm>
              <a:off x="14620056" y="2080244"/>
              <a:ext cx="6997878" cy="1839403"/>
              <a:chOff x="0" y="0"/>
              <a:chExt cx="1518152" cy="399049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1518152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1518152" h="399049">
                    <a:moveTo>
                      <a:pt x="38647" y="0"/>
                    </a:moveTo>
                    <a:lnTo>
                      <a:pt x="1479505" y="0"/>
                    </a:lnTo>
                    <a:cubicBezTo>
                      <a:pt x="1489755" y="0"/>
                      <a:pt x="1499585" y="4072"/>
                      <a:pt x="1506832" y="11320"/>
                    </a:cubicBezTo>
                    <a:cubicBezTo>
                      <a:pt x="1514080" y="18567"/>
                      <a:pt x="1518152" y="28397"/>
                      <a:pt x="1518152" y="38647"/>
                    </a:cubicBezTo>
                    <a:lnTo>
                      <a:pt x="1518152" y="360401"/>
                    </a:lnTo>
                    <a:cubicBezTo>
                      <a:pt x="1518152" y="370651"/>
                      <a:pt x="1514080" y="380481"/>
                      <a:pt x="1506832" y="387729"/>
                    </a:cubicBezTo>
                    <a:cubicBezTo>
                      <a:pt x="1499585" y="394977"/>
                      <a:pt x="1489755" y="399049"/>
                      <a:pt x="1479505" y="399049"/>
                    </a:cubicBezTo>
                    <a:lnTo>
                      <a:pt x="38647" y="399049"/>
                    </a:lnTo>
                    <a:cubicBezTo>
                      <a:pt x="28397" y="399049"/>
                      <a:pt x="18567" y="394977"/>
                      <a:pt x="11320" y="387729"/>
                    </a:cubicBezTo>
                    <a:cubicBezTo>
                      <a:pt x="4072" y="380481"/>
                      <a:pt x="0" y="370651"/>
                      <a:pt x="0" y="360401"/>
                    </a:cubicBezTo>
                    <a:lnTo>
                      <a:pt x="0" y="38647"/>
                    </a:lnTo>
                    <a:cubicBezTo>
                      <a:pt x="0" y="28397"/>
                      <a:pt x="4072" y="18567"/>
                      <a:pt x="11320" y="11320"/>
                    </a:cubicBezTo>
                    <a:cubicBezTo>
                      <a:pt x="18567" y="4072"/>
                      <a:pt x="28397" y="0"/>
                      <a:pt x="38647" y="0"/>
                    </a:cubicBezTo>
                    <a:close/>
                  </a:path>
                </a:pathLst>
              </a:custGeom>
              <a:solidFill>
                <a:srgbClr val="2A388F"/>
              </a:solidFill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0" y="-19050"/>
                <a:ext cx="1518152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14620056" y="2080244"/>
              <a:ext cx="1594834" cy="1839403"/>
              <a:chOff x="0" y="0"/>
              <a:chExt cx="345991" cy="399049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345991" cy="399049"/>
              </a:xfrm>
              <a:custGeom>
                <a:avLst/>
                <a:gdLst/>
                <a:ahLst/>
                <a:cxnLst/>
                <a:rect l="l" t="t" r="r" b="b"/>
                <a:pathLst>
                  <a:path w="345991" h="399049">
                    <a:moveTo>
                      <a:pt x="169578" y="0"/>
                    </a:moveTo>
                    <a:lnTo>
                      <a:pt x="176413" y="0"/>
                    </a:lnTo>
                    <a:cubicBezTo>
                      <a:pt x="221387" y="0"/>
                      <a:pt x="264520" y="17866"/>
                      <a:pt x="296322" y="49668"/>
                    </a:cubicBezTo>
                    <a:cubicBezTo>
                      <a:pt x="328124" y="81470"/>
                      <a:pt x="345991" y="124603"/>
                      <a:pt x="345991" y="169578"/>
                    </a:cubicBezTo>
                    <a:lnTo>
                      <a:pt x="345991" y="229471"/>
                    </a:lnTo>
                    <a:cubicBezTo>
                      <a:pt x="345991" y="323126"/>
                      <a:pt x="270068" y="399049"/>
                      <a:pt x="176413" y="399049"/>
                    </a:cubicBezTo>
                    <a:lnTo>
                      <a:pt x="169578" y="399049"/>
                    </a:lnTo>
                    <a:cubicBezTo>
                      <a:pt x="75923" y="399049"/>
                      <a:pt x="0" y="323126"/>
                      <a:pt x="0" y="229471"/>
                    </a:cubicBezTo>
                    <a:lnTo>
                      <a:pt x="0" y="169578"/>
                    </a:lnTo>
                    <a:cubicBezTo>
                      <a:pt x="0" y="75923"/>
                      <a:pt x="75923" y="0"/>
                      <a:pt x="169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defTabSz="457200"/>
                <a:endParaRPr lang="en-IE" sz="9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0" y="-19050"/>
                <a:ext cx="345991" cy="418099"/>
              </a:xfrm>
              <a:prstGeom prst="rect">
                <a:avLst/>
              </a:prstGeom>
            </p:spPr>
            <p:txBody>
              <a:bodyPr lIns="21583" tIns="21583" rIns="21583" bIns="21583" rtlCol="0" anchor="ctr"/>
              <a:lstStyle/>
              <a:p>
                <a:pPr algn="ctr" defTabSz="457200">
                  <a:lnSpc>
                    <a:spcPts val="595"/>
                  </a:lnSpc>
                </a:pPr>
                <a:endParaRPr sz="9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9" name="Freeform 69"/>
            <p:cNvSpPr/>
            <p:nvPr/>
          </p:nvSpPr>
          <p:spPr>
            <a:xfrm>
              <a:off x="16448800" y="3347958"/>
              <a:ext cx="239489" cy="312038"/>
            </a:xfrm>
            <a:custGeom>
              <a:avLst/>
              <a:gdLst/>
              <a:ahLst/>
              <a:cxnLst/>
              <a:rect l="l" t="t" r="r" b="b"/>
              <a:pathLst>
                <a:path w="239489" h="312038">
                  <a:moveTo>
                    <a:pt x="0" y="0"/>
                  </a:moveTo>
                  <a:lnTo>
                    <a:pt x="239489" y="0"/>
                  </a:lnTo>
                  <a:lnTo>
                    <a:pt x="239489" y="312038"/>
                  </a:lnTo>
                  <a:lnTo>
                    <a:pt x="0" y="3120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457200"/>
              <a:endParaRPr lang="en-IE" sz="9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16448800" y="2278706"/>
              <a:ext cx="4639832" cy="397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17"/>
                </a:lnSpc>
              </a:pPr>
              <a:r>
                <a:rPr lang="en-US" sz="869">
                  <a:solidFill>
                    <a:srgbClr val="FFFFFF"/>
                  </a:solidFill>
                  <a:latin typeface="Nexa Light"/>
                </a:rPr>
                <a:t>LEADERSHIP FORUM 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16795232" y="3304858"/>
              <a:ext cx="4706181" cy="397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223"/>
                </a:lnSpc>
              </a:pPr>
              <a:r>
                <a:rPr lang="en-US" sz="873">
                  <a:solidFill>
                    <a:srgbClr val="FFFFFF"/>
                  </a:solidFill>
                  <a:latin typeface="Nexa Light"/>
                </a:rPr>
                <a:t>PARIS - FRANCE 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14783581" y="2295370"/>
              <a:ext cx="1243757" cy="1217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3667"/>
                </a:lnSpc>
              </a:pPr>
              <a:r>
                <a:rPr lang="en-US" sz="2620">
                  <a:solidFill>
                    <a:srgbClr val="2A388F"/>
                  </a:solidFill>
                  <a:latin typeface="Nexa Bold"/>
                </a:rPr>
                <a:t>5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14725045" y="3220450"/>
              <a:ext cx="1360829" cy="328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979"/>
                </a:lnSpc>
              </a:pPr>
              <a:r>
                <a:rPr lang="en-US" sz="700">
                  <a:solidFill>
                    <a:srgbClr val="2A388F"/>
                  </a:solidFill>
                  <a:latin typeface="Nexa Bold"/>
                </a:rPr>
                <a:t>DECEMBER</a:t>
              </a:r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16448800" y="2702173"/>
              <a:ext cx="5064147" cy="558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457200">
                <a:lnSpc>
                  <a:spcPts val="1667"/>
                </a:lnSpc>
              </a:pPr>
              <a:r>
                <a:rPr lang="en-US" sz="1191">
                  <a:solidFill>
                    <a:srgbClr val="FFFFFF"/>
                  </a:solidFill>
                  <a:latin typeface="Nexa Bold"/>
                </a:rPr>
                <a:t>WHOLESALE EUROPE 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35BD-A623-485F-BDF9-67F44D665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27" y="136997"/>
            <a:ext cx="7886700" cy="345035"/>
          </a:xfrm>
        </p:spPr>
        <p:txBody>
          <a:bodyPr>
            <a:normAutofit fontScale="90000"/>
          </a:bodyPr>
          <a:lstStyle/>
          <a:p>
            <a:r>
              <a:rPr lang="en-GB" dirty="0"/>
              <a:t>Our Next Meeting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25EA4B-B9F5-4943-864C-4E4937813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68" y="1218857"/>
            <a:ext cx="7886700" cy="326350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March 18</a:t>
            </a:r>
            <a:r>
              <a:rPr lang="en-GB" b="1" baseline="30000" dirty="0"/>
              <a:t>th</a:t>
            </a:r>
            <a:r>
              <a:rPr lang="en-GB" b="1" dirty="0"/>
              <a:t> 2024 @ 3pm UK time</a:t>
            </a:r>
          </a:p>
        </p:txBody>
      </p:sp>
    </p:spTree>
    <p:extLst>
      <p:ext uri="{BB962C8B-B14F-4D97-AF65-F5344CB8AC3E}">
        <p14:creationId xmlns:p14="http://schemas.microsoft.com/office/powerpoint/2010/main" val="34634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2B4F-4B74-4AA6-BFA1-8B57CFBF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  <a:latin typeface="Nexa Bold" panose="02000000000000000000" pitchFamily="50" charset="0"/>
              </a:rPr>
              <a:t>Anti-Trust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FA5A5-B6EE-4D71-A5FD-B5282C870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9208"/>
            <a:ext cx="7886700" cy="27850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/>
              <a:t>Anti-trust law prohibits agreements (written or implicit) between competitors that may negatively impact consumers or competitors and sharing of confidential information</a:t>
            </a:r>
          </a:p>
          <a:p>
            <a:pPr>
              <a:lnSpc>
                <a:spcPct val="130000"/>
              </a:lnSpc>
            </a:pPr>
            <a:r>
              <a:rPr lang="en-US" dirty="0"/>
              <a:t>Anti-trust violations do not require proof of a formal agreement. A violation may be alleged based upon the mere appearance of unlawful activity.</a:t>
            </a:r>
          </a:p>
          <a:p>
            <a:pPr>
              <a:lnSpc>
                <a:spcPct val="130000"/>
              </a:lnSpc>
            </a:pPr>
            <a:r>
              <a:rPr lang="en-US" dirty="0"/>
              <a:t>All meeting participants must abide by the following rules: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DO clearly identify the positive purpose of each project and follow it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DO NOT enter into agreements that restrict other parties’ actions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DO NOT give rise to barriers to market entry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DO NOT discuss or exchange specific, confidential or commercially sensitive data on pricing, promotions and business plans</a:t>
            </a:r>
          </a:p>
          <a:p>
            <a:pPr>
              <a:lnSpc>
                <a:spcPct val="130000"/>
              </a:lnSpc>
            </a:pPr>
            <a:r>
              <a:rPr lang="en-GB" dirty="0"/>
              <a:t>Anti-trust laws do not prohibit petitioning the government, educating and informing the public, improving quality and safety standards, or protecting the public from fraud.</a:t>
            </a:r>
          </a:p>
        </p:txBody>
      </p:sp>
    </p:spTree>
    <p:extLst>
      <p:ext uri="{BB962C8B-B14F-4D97-AF65-F5344CB8AC3E}">
        <p14:creationId xmlns:p14="http://schemas.microsoft.com/office/powerpoint/2010/main" val="252277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38368DA-96ED-4790-BF41-399C1E00E4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08286" y="22364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B7582192-8DF6-4B91-9B25-7ED4BEDDFE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60686" y="23888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0771C-38F0-40F1-9BBB-AD586B479DD9}"/>
              </a:ext>
            </a:extLst>
          </p:cNvPr>
          <p:cNvSpPr/>
          <p:nvPr/>
        </p:nvSpPr>
        <p:spPr>
          <a:xfrm>
            <a:off x="167448" y="821259"/>
            <a:ext cx="8716248" cy="63564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MISSION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>
              <a:solidFill>
                <a:srgbClr val="000000"/>
              </a:solidFill>
              <a:latin typeface="Arial" panose="020B0604020202020204"/>
            </a:endParaRP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rgbClr val="000000"/>
                </a:solidFill>
                <a:latin typeface="Arial" panose="020B0604020202020204"/>
              </a:rPr>
              <a:t>Promote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Adoption of DCB As a Trusted Payment Method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29135C-319C-4492-A18F-2C5228424FF6}"/>
              </a:ext>
            </a:extLst>
          </p:cNvPr>
          <p:cNvSpPr/>
          <p:nvPr/>
        </p:nvSpPr>
        <p:spPr>
          <a:xfrm>
            <a:off x="167458" y="1500268"/>
            <a:ext cx="8716238" cy="33659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DELIVERABLES: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43" marR="0" lvl="0" indent="-285743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Monthly forum for the review and discussions of new industry trends impacting all stakeholders</a:t>
            </a:r>
          </a:p>
          <a:p>
            <a:pPr marR="0" lvl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43" marR="0" lvl="0" indent="-285743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43" marR="0" lvl="0" indent="-285743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Creation of best practices, framework and guidelines for </a:t>
            </a: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optimising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Direct Carrier Billing</a:t>
            </a: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 c</a:t>
            </a:r>
            <a:r>
              <a:rPr kumimoji="0" lang="en-GB" sz="12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ustomer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experience (the </a:t>
            </a: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journey from advertising -&gt; payment processing -&gt; service delivery -&gt; customer support) both in terms of value creation, purchase awareness and security </a:t>
            </a:r>
            <a:endParaRPr kumimoji="0" lang="en-GB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indent="-171450" defTabSz="685766">
              <a:buFont typeface="Arial" panose="020B0604020202020204" pitchFamily="34" charset="0"/>
              <a:buChar char="•"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  <a:r>
              <a:rPr lang="en-GB" sz="1200" dirty="0">
                <a:solidFill>
                  <a:srgbClr val="000000"/>
                </a:solidFill>
                <a:latin typeface="Arial" panose="020B0604020202020204"/>
              </a:rPr>
              <a:t> Promotion through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whitepapers/reports/infographics/webinars/videos/social media (much of this created by members of this group) to educate the market and stakeholders</a:t>
            </a:r>
          </a:p>
          <a:p>
            <a:pPr marR="0" lvl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43" marR="0" lvl="0" indent="-285743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9A3FE0C-51F4-3742-9617-8197B561E27D}"/>
              </a:ext>
            </a:extLst>
          </p:cNvPr>
          <p:cNvSpPr txBox="1">
            <a:spLocks/>
          </p:cNvSpPr>
          <p:nvPr/>
        </p:nvSpPr>
        <p:spPr>
          <a:xfrm>
            <a:off x="52403" y="160016"/>
            <a:ext cx="7886700" cy="34503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2397D5"/>
                </a:solidFill>
                <a:effectLst/>
                <a:uLnTx/>
                <a:uFillTx/>
                <a:latin typeface="Nexa Bold" panose="02000000000000000000" pitchFamily="50" charset="0"/>
                <a:ea typeface="+mj-ea"/>
                <a:cs typeface="+mj-cs"/>
              </a:rPr>
              <a:t>DCB for Growth Working Group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397D5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9129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8FB5-FF22-43E7-A331-FF6B77BD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4" y="136997"/>
            <a:ext cx="7886700" cy="345035"/>
          </a:xfrm>
        </p:spPr>
        <p:txBody>
          <a:bodyPr/>
          <a:lstStyle/>
          <a:p>
            <a:r>
              <a:rPr lang="en-GB" sz="2000" dirty="0"/>
              <a:t>No Need To Reinvent The Wheel – Or Is There?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A28AF5-1B2D-44A4-B4EB-4429BE585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819"/>
            <a:ext cx="9202695" cy="482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9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8FB5-FF22-43E7-A331-FF6B77BD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4" y="136997"/>
            <a:ext cx="7886700" cy="345035"/>
          </a:xfrm>
        </p:spPr>
        <p:txBody>
          <a:bodyPr/>
          <a:lstStyle/>
          <a:p>
            <a:r>
              <a:rPr lang="en-GB" sz="2000" dirty="0"/>
              <a:t>No Need To Reinvent The Wheel – Or Is There?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25A73-16A9-44AE-9D23-09029A4D8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727"/>
            <a:ext cx="9181070" cy="52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63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8FB5-FF22-43E7-A331-FF6B77BD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4" y="136997"/>
            <a:ext cx="7886700" cy="345035"/>
          </a:xfrm>
        </p:spPr>
        <p:txBody>
          <a:bodyPr/>
          <a:lstStyle/>
          <a:p>
            <a:r>
              <a:rPr lang="en-GB" sz="2000" dirty="0"/>
              <a:t>DCB – Maximising Customer Satisfaction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FCB44-26A1-4699-948E-A0ACDE8CF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866" y="1227217"/>
            <a:ext cx="7886700" cy="3508330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Here’s the link to a shared document created for our work on this project: </a:t>
            </a:r>
          </a:p>
          <a:p>
            <a:pPr marL="0" indent="0">
              <a:buNone/>
            </a:pPr>
            <a:r>
              <a:rPr lang="en-GB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https://docs.google.com/document/d/1Yr6nRAHBjzIlSEPLv_gDNGSOM8pJtpnxalbzqmIQCiM/edit?usp=sharing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What goes on after the initial purchase. Complete protection. Trust around the customer journey. How the end user can understand exactly what they bought. A huge part has got to do with how clients are managed post-purchase. Help the market to grow safely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MEF welcomes contributions from ALL members of this group! 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8982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C9D8-FC22-DBA2-1022-2BCA7F6F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8B315B-5668-69C0-A291-5C70F9CAB62B}"/>
              </a:ext>
            </a:extLst>
          </p:cNvPr>
          <p:cNvSpPr txBox="1">
            <a:spLocks/>
          </p:cNvSpPr>
          <p:nvPr/>
        </p:nvSpPr>
        <p:spPr>
          <a:xfrm>
            <a:off x="102838" y="784018"/>
            <a:ext cx="8708059" cy="36692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02676" indent="-302676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649" indent="-26246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tabLst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/>
              </a:buBlip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1350" dirty="0"/>
              <a:t>Panel #1: Ad Fraud &amp; Digital Payments Fraud – Will The Industry Ever Be One Step Ahead Of Bad Actors?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350" dirty="0"/>
              <a:t>Panel #2: Customer Care &amp; Data – How To Leverage The Data Opportunity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350" dirty="0"/>
              <a:t>Panel #3: Products – How To Develop &amp; Deliver Products That Surprise &amp; Delight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350" dirty="0"/>
              <a:t>Panel #4: Compatibility – Can Products Really Meet The Needs Of Every Target Market And Audience?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350" dirty="0"/>
              <a:t>Panel #5: 5G &amp; Media - Will T</a:t>
            </a:r>
            <a:r>
              <a:rPr lang="en-US" sz="1350" dirty="0"/>
              <a:t>he Next Big Battle Play Out In Advertising?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350" dirty="0"/>
              <a:t>Panel #6: Is Advertising-Based Video On Demand (AVOD) The Way to Maintain Market Share?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350" dirty="0"/>
              <a:t>Panel #7:  Convergence Of Telco, Media, Communication, Commerce &amp; Payments - What Will ICT Look Like In 2025?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350" dirty="0"/>
              <a:t>Panel #8: Customer Data Platforms in Telcos – An Investment Or Cost?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350" dirty="0"/>
              <a:t>Panel #9: The Emergence of Connected TV &amp; Advertising – TV OEM &amp; Media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350" dirty="0"/>
              <a:t>Panel #10: Personalization through Monetization &amp; Segmentation – Media + CPG / FMCG?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57860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C9D8-FC22-DBA2-1022-2BCA7F6F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MEF IN BARCELONA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60834-4471-0EEA-17D5-23BB3F2A7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89" y="697228"/>
            <a:ext cx="4170556" cy="4160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0A9758-4CDF-385A-549E-1258F72A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643" y="670540"/>
            <a:ext cx="3708162" cy="418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C9D8-FC22-DBA2-1022-2BCA7F6F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MEF IN BARCELONA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BCCC9-0BB8-C7B2-AF24-A7E61CD32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272" y="719263"/>
            <a:ext cx="7323455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25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F NEW">
      <a:dk1>
        <a:srgbClr val="000000"/>
      </a:dk1>
      <a:lt1>
        <a:srgbClr val="FFFFFF"/>
      </a:lt1>
      <a:dk2>
        <a:srgbClr val="0D0030"/>
      </a:dk2>
      <a:lt2>
        <a:srgbClr val="5BC2F2"/>
      </a:lt2>
      <a:accent1>
        <a:srgbClr val="F17F18"/>
      </a:accent1>
      <a:accent2>
        <a:srgbClr val="7ABD31"/>
      </a:accent2>
      <a:accent3>
        <a:srgbClr val="2397D5"/>
      </a:accent3>
      <a:accent4>
        <a:srgbClr val="20257C"/>
      </a:accent4>
      <a:accent5>
        <a:srgbClr val="185FAD"/>
      </a:accent5>
      <a:accent6>
        <a:srgbClr val="E10F74"/>
      </a:accent6>
      <a:hlink>
        <a:srgbClr val="41ADE2"/>
      </a:hlink>
      <a:folHlink>
        <a:srgbClr val="E300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MEF">
      <a:dk1>
        <a:srgbClr val="000000"/>
      </a:dk1>
      <a:lt1>
        <a:srgbClr val="FFFFFF"/>
      </a:lt1>
      <a:dk2>
        <a:srgbClr val="0D0030"/>
      </a:dk2>
      <a:lt2>
        <a:srgbClr val="D9E9F5"/>
      </a:lt2>
      <a:accent1>
        <a:srgbClr val="2397D5"/>
      </a:accent1>
      <a:accent2>
        <a:srgbClr val="7ABD31"/>
      </a:accent2>
      <a:accent3>
        <a:srgbClr val="EB7C17"/>
      </a:accent3>
      <a:accent4>
        <a:srgbClr val="E10E74"/>
      </a:accent4>
      <a:accent5>
        <a:srgbClr val="59BEEC"/>
      </a:accent5>
      <a:accent6>
        <a:srgbClr val="20257C"/>
      </a:accent6>
      <a:hlink>
        <a:srgbClr val="32B0F3"/>
      </a:hlink>
      <a:folHlink>
        <a:srgbClr val="B26DFF"/>
      </a:folHlink>
    </a:clrScheme>
    <a:fontScheme name="Consolas-Verdana">
      <a:majorFont>
        <a:latin typeface="Nexa Light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200" dirty="0">
            <a:latin typeface="Nexa Light" panose="02000000000000000000" pitchFamily="2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MEF NEW">
      <a:dk1>
        <a:srgbClr val="000000"/>
      </a:dk1>
      <a:lt1>
        <a:srgbClr val="FFFFFF"/>
      </a:lt1>
      <a:dk2>
        <a:srgbClr val="0D0030"/>
      </a:dk2>
      <a:lt2>
        <a:srgbClr val="5BC2F2"/>
      </a:lt2>
      <a:accent1>
        <a:srgbClr val="F17F18"/>
      </a:accent1>
      <a:accent2>
        <a:srgbClr val="7ABD31"/>
      </a:accent2>
      <a:accent3>
        <a:srgbClr val="2397D5"/>
      </a:accent3>
      <a:accent4>
        <a:srgbClr val="20257C"/>
      </a:accent4>
      <a:accent5>
        <a:srgbClr val="185FAD"/>
      </a:accent5>
      <a:accent6>
        <a:srgbClr val="E10F74"/>
      </a:accent6>
      <a:hlink>
        <a:srgbClr val="41ADE2"/>
      </a:hlink>
      <a:folHlink>
        <a:srgbClr val="E3006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8227061AE904DBD22362F05001BE9" ma:contentTypeVersion="14" ma:contentTypeDescription="Create a new document." ma:contentTypeScope="" ma:versionID="78c00f607a0a8a7fbc15fe2a7faedc60">
  <xsd:schema xmlns:xsd="http://www.w3.org/2001/XMLSchema" xmlns:xs="http://www.w3.org/2001/XMLSchema" xmlns:p="http://schemas.microsoft.com/office/2006/metadata/properties" xmlns:ns3="6cd377aa-adc2-4c93-be43-5fc9fc728df9" xmlns:ns4="81ffc30d-50eb-4f24-a5d8-421ea0fda9c2" targetNamespace="http://schemas.microsoft.com/office/2006/metadata/properties" ma:root="true" ma:fieldsID="d43ffe1338d0f1a13756b045e3e539f4" ns3:_="" ns4:_="">
    <xsd:import namespace="6cd377aa-adc2-4c93-be43-5fc9fc728df9"/>
    <xsd:import namespace="81ffc30d-50eb-4f24-a5d8-421ea0fda9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377aa-adc2-4c93-be43-5fc9fc728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fc30d-50eb-4f24-a5d8-421ea0fda9c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cd377aa-adc2-4c93-be43-5fc9fc728df9" xsi:nil="true"/>
  </documentManagement>
</p:properties>
</file>

<file path=customXml/itemProps1.xml><?xml version="1.0" encoding="utf-8"?>
<ds:datastoreItem xmlns:ds="http://schemas.openxmlformats.org/officeDocument/2006/customXml" ds:itemID="{5370A98C-CDB3-421B-9D9A-F02372682C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d377aa-adc2-4c93-be43-5fc9fc728df9"/>
    <ds:schemaRef ds:uri="81ffc30d-50eb-4f24-a5d8-421ea0fda9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715BDE-FEFA-4411-815E-D73A94CDC0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957C5D-2AE3-49F5-8996-582620FB9073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81ffc30d-50eb-4f24-a5d8-421ea0fda9c2"/>
    <ds:schemaRef ds:uri="http://purl.org/dc/elements/1.1/"/>
    <ds:schemaRef ds:uri="6cd377aa-adc2-4c93-be43-5fc9fc728df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4527</TotalTime>
  <Words>926</Words>
  <Application>Microsoft Office PowerPoint</Application>
  <PresentationFormat>On-screen Show (16:9)</PresentationFormat>
  <Paragraphs>241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Nexa Bold</vt:lpstr>
      <vt:lpstr>Nexa Light</vt:lpstr>
      <vt:lpstr>Stempel Garamond Roman</vt:lpstr>
      <vt:lpstr>Wingdings</vt:lpstr>
      <vt:lpstr>Office Theme</vt:lpstr>
      <vt:lpstr>Default Theme</vt:lpstr>
      <vt:lpstr>1_Office Theme</vt:lpstr>
      <vt:lpstr>4_office theme</vt:lpstr>
      <vt:lpstr>2_Office Theme</vt:lpstr>
      <vt:lpstr>DCB For Growth Working Group</vt:lpstr>
      <vt:lpstr>Anti-Trust Policy</vt:lpstr>
      <vt:lpstr>PowerPoint Presentation</vt:lpstr>
      <vt:lpstr>No Need To Reinvent The Wheel – Or Is There? </vt:lpstr>
      <vt:lpstr>No Need To Reinvent The Wheel – Or Is There? </vt:lpstr>
      <vt:lpstr>DCB – Maximising Customer Satisfaction </vt:lpstr>
      <vt:lpstr>Topics</vt:lpstr>
      <vt:lpstr>MEF IN BARCELONA</vt:lpstr>
      <vt:lpstr>MEF IN BARCELONA</vt:lpstr>
      <vt:lpstr>MEF IN BARCELONA</vt:lpstr>
      <vt:lpstr>PowerPoint Presentation</vt:lpstr>
      <vt:lpstr>PowerPoint Presentation</vt:lpstr>
      <vt:lpstr>PowerPoint Presentation</vt:lpstr>
      <vt:lpstr>PowerPoint Presentation</vt:lpstr>
      <vt:lpstr>Our Next Meeting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Woodhouse</dc:creator>
  <cp:lastModifiedBy>Ross Flynn</cp:lastModifiedBy>
  <cp:revision>196</cp:revision>
  <dcterms:created xsi:type="dcterms:W3CDTF">2017-05-19T08:48:59Z</dcterms:created>
  <dcterms:modified xsi:type="dcterms:W3CDTF">2024-02-20T01:52:03Z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0x010100C328227061AE904DBD22362F05001BE9</vt:lpwstr>
  </property>
</Properties>
</file>