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1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01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A4B58-FAD4-CD4A-ACF3-5D94DB8813BA}" type="datetimeFigureOut">
              <a:rPr lang="en-BR" smtClean="0"/>
              <a:t>18/04/22</a:t>
            </a:fld>
            <a:endParaRPr lang="en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991DC-6150-C94A-BBDA-AEB9BAA8712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351617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038C5A-8FBD-594D-BDC6-EDE6F28AE11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296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663"/>
            <a:ext cx="10515600" cy="460047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371"/>
            <a:ext cx="10515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8D5F8-28E1-FC41-92E4-5D352F37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3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6DCC846-F8D9-3149-8B67-C82E9F2DEFCE}" type="datetimeyyyy">
              <a:rPr lang="en-GB" smtClean="0"/>
              <a:t>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6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CB8CEAF-56C9-6F45-A650-DB084B88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20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52591ED-EFA5-C546-BE24-4A9EC336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36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FE84F2C-C283-B343-89F5-7DBB27396E98}" type="datetimeyyyy">
              <a:rPr lang="en-GB" smtClean="0"/>
              <a:t>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6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86C54D-AE82-464C-9FEA-921B37C6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64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669B9C5-79CD-6B4F-831F-C2FC2CED9E94}" type="datetimeyyyy">
              <a:rPr lang="en-GB" smtClean="0"/>
              <a:t>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79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E31442B-CE33-2F4C-915D-6456C8DCE221}" type="datetimeyyyy">
              <a:rPr lang="en-GB" smtClean="0"/>
              <a:t>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3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0D37BBA-F97D-CE4C-A9C3-43F52DB3CBF5}" type="datetimeyyyy">
              <a:rPr lang="en-GB" smtClean="0"/>
              <a:t>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5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5531"/>
            <a:ext cx="10515600" cy="460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7" name="Picture 6" descr="MEF_1000_device.png"/>
          <p:cNvPicPr>
            <a:picLocks noChangeAspect="1"/>
          </p:cNvPicPr>
          <p:nvPr userDrawn="1"/>
        </p:nvPicPr>
        <p:blipFill rotWithShape="1">
          <a:blip r:embed="rId1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2" t="14350" r="-309514" b="50425"/>
          <a:stretch/>
        </p:blipFill>
        <p:spPr>
          <a:xfrm>
            <a:off x="0" y="2"/>
            <a:ext cx="9144000" cy="831273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831273"/>
            <a:ext cx="12192000" cy="0"/>
          </a:xfrm>
          <a:prstGeom prst="line">
            <a:avLst/>
          </a:prstGeom>
          <a:ln w="28575">
            <a:gradFill flip="none" rotWithShape="1">
              <a:gsLst>
                <a:gs pos="33000">
                  <a:schemeClr val="accent5"/>
                </a:gs>
                <a:gs pos="100000">
                  <a:schemeClr val="bg2"/>
                </a:gs>
                <a:gs pos="66000">
                  <a:schemeClr val="accent3"/>
                </a:gs>
                <a:gs pos="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EF_1000_LN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065" y="201653"/>
            <a:ext cx="3042591" cy="43204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597352"/>
            <a:ext cx="12192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10" descr="url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5547" y="6696754"/>
            <a:ext cx="1761039" cy="704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0378" y="6616558"/>
            <a:ext cx="15167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>
                <a:solidFill>
                  <a:schemeClr val="tx1"/>
                </a:solidFill>
              </a:rPr>
              <a:t>© </a:t>
            </a:r>
            <a:fld id="{02024305-1D6A-4941-9C9B-0B1A59C3F42E}" type="datetimeyyyy">
              <a:rPr lang="en-GB" sz="600" smtClean="0">
                <a:solidFill>
                  <a:schemeClr val="tx1"/>
                </a:solidFill>
              </a:rPr>
              <a:t>2022</a:t>
            </a:fld>
            <a:r>
              <a:rPr lang="en-GB" sz="600">
                <a:solidFill>
                  <a:schemeClr val="tx1"/>
                </a:solidFill>
              </a:rPr>
              <a:t> </a:t>
            </a:r>
            <a:r>
              <a:rPr lang="en-US" sz="600">
                <a:solidFill>
                  <a:schemeClr val="tx1"/>
                </a:solidFill>
              </a:rPr>
              <a:t>Mobile </a:t>
            </a:r>
            <a:r>
              <a:rPr lang="en-US" sz="700">
                <a:solidFill>
                  <a:schemeClr val="tx1"/>
                </a:solidFill>
              </a:rPr>
              <a:t>Ecosystem</a:t>
            </a:r>
            <a:r>
              <a:rPr lang="en-US" sz="600">
                <a:solidFill>
                  <a:schemeClr val="tx1"/>
                </a:solidFill>
              </a:rPr>
              <a:t> Forum Ltd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B75284F8-48F6-764C-98B1-BE9546CCA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02676" indent="-302676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649" indent="-262460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tabLst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8"/>
        </a:buBlip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D7EB878-1066-2A45-A84A-6E24E0F41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371" y="215111"/>
            <a:ext cx="10515600" cy="460047"/>
          </a:xfrm>
        </p:spPr>
        <p:txBody>
          <a:bodyPr>
            <a:normAutofit fontScale="90000"/>
          </a:bodyPr>
          <a:lstStyle/>
          <a:p>
            <a:r>
              <a:rPr lang="en-GB" sz="2667" b="1" dirty="0">
                <a:solidFill>
                  <a:srgbClr val="0070C0"/>
                </a:solidFill>
                <a:latin typeface="Nexa Bold" panose="02000000000000000000" pitchFamily="2" charset="0"/>
              </a:rPr>
              <a:t>MNO: WELCOME (ORANGE ROMANIA)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C6DB338-F495-DC4D-A6C6-54FAAFECA091}"/>
              </a:ext>
            </a:extLst>
          </p:cNvPr>
          <p:cNvSpPr txBox="1">
            <a:spLocks/>
          </p:cNvSpPr>
          <p:nvPr/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685783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4"/>
            <a:fld id="{47D4867F-AAB8-2B49-8D95-20ED6EA9D0A4}" type="slidenum">
              <a:rPr lang="en-US" sz="1200">
                <a:solidFill>
                  <a:srgbClr val="000000"/>
                </a:solidFill>
                <a:latin typeface="Arial" panose="020B0604020202020204"/>
              </a:rPr>
              <a:pPr defTabSz="914354"/>
              <a:t>1</a:t>
            </a:fld>
            <a:endParaRPr lang="en-US" sz="1200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6" name="CuadroTexto 8">
            <a:extLst>
              <a:ext uri="{FF2B5EF4-FFF2-40B4-BE49-F238E27FC236}">
                <a16:creationId xmlns:a16="http://schemas.microsoft.com/office/drawing/2014/main" id="{D9C4DB1B-D15E-8143-95FB-85D563A7FE00}"/>
              </a:ext>
            </a:extLst>
          </p:cNvPr>
          <p:cNvSpPr txBox="1"/>
          <p:nvPr/>
        </p:nvSpPr>
        <p:spPr>
          <a:xfrm>
            <a:off x="3642223" y="1210607"/>
            <a:ext cx="8197320" cy="3774367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DATE</a:t>
            </a:r>
            <a:r>
              <a:rPr lang="en-US" sz="1333" b="1">
                <a:solidFill>
                  <a:prstClr val="black"/>
                </a:solidFill>
                <a:latin typeface="Nexa Light" panose="02000000000000000000" pitchFamily="2" charset="0"/>
              </a:rPr>
              <a:t> </a:t>
            </a:r>
          </a:p>
          <a:p>
            <a:pPr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May 2021</a:t>
            </a:r>
          </a:p>
          <a:p>
            <a:pPr defTabSz="914377"/>
            <a:endParaRPr lang="en-US" sz="400">
              <a:solidFill>
                <a:prstClr val="black"/>
              </a:solidFill>
              <a:latin typeface="Nexa Light" panose="02000000000000000000" pitchFamily="2" charset="0"/>
            </a:endParaRPr>
          </a:p>
          <a:p>
            <a:pPr algn="just" defTabSz="914377"/>
            <a:r>
              <a:rPr lang="en-US" sz="1333" b="1">
                <a:solidFill>
                  <a:srgbClr val="002060"/>
                </a:solidFill>
                <a:latin typeface="Nexa Bold"/>
              </a:rPr>
              <a:t>COUNTRIES/OPERATORS</a:t>
            </a:r>
          </a:p>
          <a:p>
            <a:pPr algn="just"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Romania, Orange only</a:t>
            </a:r>
            <a:endParaRPr lang="en-US" sz="400">
              <a:solidFill>
                <a:prstClr val="black"/>
              </a:solidFill>
              <a:latin typeface="Nexa Light" panose="02000000000000000000" pitchFamily="2" charset="0"/>
            </a:endParaRPr>
          </a:p>
          <a:p>
            <a:pPr algn="just" defTabSz="914377"/>
            <a:endParaRPr lang="en-US" sz="400">
              <a:solidFill>
                <a:prstClr val="black"/>
              </a:solidFill>
              <a:latin typeface="Nexa Light" panose="02000000000000000000" pitchFamily="2" charset="0"/>
            </a:endParaRPr>
          </a:p>
          <a:p>
            <a:pPr algn="just"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AGGREGATOR</a:t>
            </a:r>
          </a:p>
          <a:p>
            <a:pPr algn="just"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N/A</a:t>
            </a:r>
          </a:p>
          <a:p>
            <a:pPr algn="just" defTabSz="914377"/>
            <a:endParaRPr lang="en-US" sz="400" b="1">
              <a:solidFill>
                <a:srgbClr val="002060"/>
              </a:solidFill>
              <a:latin typeface="Nexa Bold" panose="02000000000000000000" pitchFamily="2" charset="0"/>
            </a:endParaRPr>
          </a:p>
          <a:p>
            <a:pPr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PURPOSE</a:t>
            </a:r>
            <a:r>
              <a:rPr lang="en-US" sz="1333" b="1">
                <a:solidFill>
                  <a:prstClr val="black"/>
                </a:solidFill>
                <a:latin typeface="Nexa Bold" panose="02000000000000000000" pitchFamily="2" charset="0"/>
              </a:rPr>
              <a:t> </a:t>
            </a:r>
          </a:p>
          <a:p>
            <a:pPr defTabSz="914377"/>
            <a:r>
              <a:rPr lang="en-GB" sz="1333">
                <a:solidFill>
                  <a:prstClr val="black"/>
                </a:solidFill>
                <a:latin typeface="Nexa Light" panose="02000000000000000000" pitchFamily="2" charset="0"/>
              </a:rPr>
              <a:t>Educating customers about RCS P2P and A2P messaging including </a:t>
            </a:r>
          </a:p>
          <a:p>
            <a:pPr defTabSz="914377"/>
            <a:r>
              <a:rPr lang="en-GB" sz="1333">
                <a:solidFill>
                  <a:srgbClr val="000000"/>
                </a:solidFill>
                <a:latin typeface="Nexa Light"/>
              </a:rPr>
              <a:t>Google messaging and Samsung messaging experiences</a:t>
            </a:r>
          </a:p>
          <a:p>
            <a:pPr defTabSz="914377"/>
            <a:endParaRPr lang="en-US" sz="400">
              <a:solidFill>
                <a:prstClr val="black"/>
              </a:solidFill>
              <a:latin typeface="Nexa Light" panose="02000000000000000000" pitchFamily="2" charset="0"/>
            </a:endParaRPr>
          </a:p>
          <a:p>
            <a:pPr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CALL FOR ACTION</a:t>
            </a:r>
          </a:p>
          <a:p>
            <a:pPr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Feedback via a survey</a:t>
            </a:r>
          </a:p>
          <a:p>
            <a:pPr defTabSz="914377"/>
            <a:endParaRPr lang="en-US" sz="400">
              <a:solidFill>
                <a:prstClr val="black"/>
              </a:solidFill>
              <a:latin typeface="Nexa Light" panose="02000000000000000000" pitchFamily="2" charset="0"/>
            </a:endParaRPr>
          </a:p>
          <a:p>
            <a:pPr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TARGET USERS</a:t>
            </a:r>
          </a:p>
          <a:p>
            <a:pPr defTabSz="914377"/>
            <a:r>
              <a:rPr lang="en-US" sz="1333">
                <a:solidFill>
                  <a:prstClr val="black"/>
                </a:solidFill>
                <a:latin typeface="Nexa Light" panose="02000000000000000000" pitchFamily="2" charset="0"/>
              </a:rPr>
              <a:t>New RCS customers, on Android Messages and Samsung</a:t>
            </a:r>
          </a:p>
          <a:p>
            <a:pPr defTabSz="914377"/>
            <a:endParaRPr lang="en-US" sz="400">
              <a:solidFill>
                <a:prstClr val="black"/>
              </a:solidFill>
              <a:latin typeface="Nexa Light" panose="02000000000000000000" pitchFamily="2" charset="0"/>
            </a:endParaRPr>
          </a:p>
          <a:p>
            <a:pPr defTabSz="914377"/>
            <a:r>
              <a:rPr lang="en-US" sz="1333" b="1">
                <a:solidFill>
                  <a:srgbClr val="002060"/>
                </a:solidFill>
                <a:latin typeface="Nexa Bold" panose="02000000000000000000" pitchFamily="2" charset="0"/>
              </a:rPr>
              <a:t>KPI</a:t>
            </a:r>
            <a:endParaRPr lang="en-US" sz="1333">
              <a:solidFill>
                <a:srgbClr val="002060"/>
              </a:solidFill>
              <a:latin typeface="Nexa Light" panose="02000000000000000000" pitchFamily="2" charset="0"/>
              <a:sym typeface="Wingdings" panose="05000000000000000000" pitchFamily="2" charset="2"/>
            </a:endParaRPr>
          </a:p>
          <a:p>
            <a:pPr defTabSz="914377"/>
            <a:r>
              <a:rPr lang="en-US" sz="1333">
                <a:solidFill>
                  <a:srgbClr val="000000"/>
                </a:solidFill>
                <a:latin typeface="Nexa Light"/>
                <a:sym typeface="Wingdings" panose="05000000000000000000" pitchFamily="2" charset="2"/>
              </a:rPr>
              <a:t>200k messages sent, </a:t>
            </a:r>
            <a:r>
              <a:rPr lang="en-US" sz="1333" b="1">
                <a:solidFill>
                  <a:srgbClr val="002060"/>
                </a:solidFill>
                <a:latin typeface="Nexa Bold"/>
                <a:sym typeface="Wingdings" panose="05000000000000000000" pitchFamily="2" charset="2"/>
              </a:rPr>
              <a:t>80% delivery</a:t>
            </a:r>
            <a:r>
              <a:rPr lang="en-US" sz="1333">
                <a:solidFill>
                  <a:srgbClr val="000000"/>
                </a:solidFill>
                <a:latin typeface="Nexa Light"/>
                <a:sym typeface="Wingdings" panose="05000000000000000000" pitchFamily="2" charset="2"/>
              </a:rPr>
              <a:t> rate, </a:t>
            </a:r>
            <a:r>
              <a:rPr lang="en-US" sz="1333" b="1">
                <a:solidFill>
                  <a:srgbClr val="002060"/>
                </a:solidFill>
                <a:latin typeface="Nexa Bold"/>
                <a:sym typeface="Wingdings" panose="05000000000000000000" pitchFamily="2" charset="2"/>
              </a:rPr>
              <a:t>55% read </a:t>
            </a:r>
            <a:r>
              <a:rPr lang="en-US" sz="1333">
                <a:solidFill>
                  <a:srgbClr val="000000"/>
                </a:solidFill>
                <a:latin typeface="Nexa Light"/>
                <a:sym typeface="Wingdings" panose="05000000000000000000" pitchFamily="2" charset="2"/>
              </a:rPr>
              <a:t>rate. Customer feedback was very positive, with</a:t>
            </a:r>
            <a:endParaRPr lang="en-US" sz="1333">
              <a:solidFill>
                <a:srgbClr val="000000"/>
              </a:solidFill>
              <a:latin typeface="Nexa Light" panose="02000000000000000000" pitchFamily="2" charset="0"/>
              <a:sym typeface="Wingdings" panose="05000000000000000000" pitchFamily="2" charset="2"/>
            </a:endParaRPr>
          </a:p>
          <a:p>
            <a:pPr defTabSz="914377"/>
            <a:r>
              <a:rPr lang="en-US" sz="1333">
                <a:solidFill>
                  <a:srgbClr val="000000"/>
                </a:solidFill>
                <a:latin typeface="Nexa Light"/>
                <a:sym typeface="Wingdings" panose="05000000000000000000" pitchFamily="2" charset="2"/>
              </a:rPr>
              <a:t> an average score of 4.1 out of 5 stars (NPS of 33)</a:t>
            </a:r>
            <a:endParaRPr lang="en-US" sz="1333">
              <a:solidFill>
                <a:srgbClr val="000000"/>
              </a:solidFill>
              <a:latin typeface="Nexa Light" panose="02000000000000000000" pitchFamily="2" charset="0"/>
            </a:endParaRPr>
          </a:p>
        </p:txBody>
      </p:sp>
      <p:pic>
        <p:nvPicPr>
          <p:cNvPr id="7" name="Imagen 3">
            <a:extLst>
              <a:ext uri="{FF2B5EF4-FFF2-40B4-BE49-F238E27FC236}">
                <a16:creationId xmlns:a16="http://schemas.microsoft.com/office/drawing/2014/main" id="{869C4611-16B9-9346-B7F3-10E36A2A0A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58" y="942004"/>
            <a:ext cx="2556521" cy="54708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B1B68CB-1E80-8341-B023-7C13627891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908" y="1396205"/>
            <a:ext cx="2226419" cy="4560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0EAF08C-7DCA-C141-9523-4387C5DC1F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44829" y="1210608"/>
            <a:ext cx="1839636" cy="18478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F14969C-C0FA-C742-86FC-85435124BD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9014" y="5622652"/>
            <a:ext cx="5749919" cy="652473"/>
          </a:xfrm>
          <a:prstGeom prst="rect">
            <a:avLst/>
          </a:prstGeom>
        </p:spPr>
      </p:pic>
      <p:sp>
        <p:nvSpPr>
          <p:cNvPr id="11" name="CuadroTexto 8">
            <a:extLst>
              <a:ext uri="{FF2B5EF4-FFF2-40B4-BE49-F238E27FC236}">
                <a16:creationId xmlns:a16="http://schemas.microsoft.com/office/drawing/2014/main" id="{17852A90-F85C-104C-91EA-6E46707434A0}"/>
              </a:ext>
            </a:extLst>
          </p:cNvPr>
          <p:cNvSpPr txBox="1"/>
          <p:nvPr/>
        </p:nvSpPr>
        <p:spPr>
          <a:xfrm>
            <a:off x="4456334" y="5382310"/>
            <a:ext cx="1639665" cy="297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pt-BR" sz="1333" b="1">
                <a:solidFill>
                  <a:srgbClr val="000000"/>
                </a:solidFill>
                <a:latin typeface="Nexa Bold" panose="02000000000000000000" pitchFamily="2" charset="0"/>
              </a:rPr>
              <a:t>RCS BOT RATING</a:t>
            </a:r>
            <a:endParaRPr lang="en-US" sz="1333">
              <a:solidFill>
                <a:srgbClr val="000000"/>
              </a:solidFill>
              <a:latin typeface="Nexa Light" panose="02000000000000000000" pitchFamily="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6D289E6-ABC4-9948-A0E2-40B65395E34E}"/>
              </a:ext>
            </a:extLst>
          </p:cNvPr>
          <p:cNvGrpSpPr/>
          <p:nvPr/>
        </p:nvGrpSpPr>
        <p:grpSpPr>
          <a:xfrm>
            <a:off x="3389813" y="1263045"/>
            <a:ext cx="307009" cy="3367436"/>
            <a:chOff x="2305072" y="1235886"/>
            <a:chExt cx="230257" cy="2525577"/>
          </a:xfrm>
        </p:grpSpPr>
        <p:pic>
          <p:nvPicPr>
            <p:cNvPr id="13" name="Picture 12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2BDA95E-8526-E142-AAB5-59A932FB2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305072" y="1235886"/>
              <a:ext cx="224090" cy="224090"/>
            </a:xfrm>
            <a:prstGeom prst="rect">
              <a:avLst/>
            </a:prstGeom>
          </p:spPr>
        </p:pic>
        <p:pic>
          <p:nvPicPr>
            <p:cNvPr id="14" name="Picture 13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827BD036-27B5-8844-8CB8-530960186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05072" y="1600898"/>
              <a:ext cx="214544" cy="214544"/>
            </a:xfrm>
            <a:prstGeom prst="rect">
              <a:avLst/>
            </a:prstGeom>
          </p:spPr>
        </p:pic>
        <p:pic>
          <p:nvPicPr>
            <p:cNvPr id="15" name="Picture 14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AAE56624-5CE2-FB4E-A370-4C70F8A6B43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305072" y="1965404"/>
              <a:ext cx="214544" cy="214544"/>
            </a:xfrm>
            <a:prstGeom prst="rect">
              <a:avLst/>
            </a:prstGeom>
          </p:spPr>
        </p:pic>
        <p:pic>
          <p:nvPicPr>
            <p:cNvPr id="16" name="Picture 15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B1783FA-1113-D443-BDC7-BE83439B1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310554" y="2826443"/>
              <a:ext cx="214545" cy="214545"/>
            </a:xfrm>
            <a:prstGeom prst="rect">
              <a:avLst/>
            </a:prstGeom>
          </p:spPr>
        </p:pic>
        <p:pic>
          <p:nvPicPr>
            <p:cNvPr id="17" name="Picture 16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CFE5EC7C-6424-0E41-904C-2D7F2BF3D6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314617" y="3176245"/>
              <a:ext cx="214545" cy="214545"/>
            </a:xfrm>
            <a:prstGeom prst="rect">
              <a:avLst/>
            </a:prstGeom>
          </p:spPr>
        </p:pic>
        <p:pic>
          <p:nvPicPr>
            <p:cNvPr id="18" name="Picture 17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06B8ECFC-F461-6D48-AB78-36672856FB0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2314617" y="3540751"/>
              <a:ext cx="220712" cy="220712"/>
            </a:xfrm>
            <a:prstGeom prst="rect">
              <a:avLst/>
            </a:prstGeom>
          </p:spPr>
        </p:pic>
        <p:pic>
          <p:nvPicPr>
            <p:cNvPr id="19" name="Picture 18" descr="Shape&#10;&#10;Description automatically generated with low confidence">
              <a:extLst>
                <a:ext uri="{FF2B5EF4-FFF2-40B4-BE49-F238E27FC236}">
                  <a16:creationId xmlns:a16="http://schemas.microsoft.com/office/drawing/2014/main" id="{41A55A5C-5826-6C49-962B-88C9ADC492D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305072" y="2326680"/>
              <a:ext cx="228711" cy="228711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D7225FE-2BBD-BB48-88F4-48EB787AAD0D}"/>
              </a:ext>
            </a:extLst>
          </p:cNvPr>
          <p:cNvSpPr txBox="1"/>
          <p:nvPr/>
        </p:nvSpPr>
        <p:spPr>
          <a:xfrm>
            <a:off x="10492391" y="6275124"/>
            <a:ext cx="16916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354"/>
            <a:r>
              <a:rPr lang="en-BR" sz="1600">
                <a:solidFill>
                  <a:srgbClr val="000000"/>
                </a:solidFill>
                <a:latin typeface="Nexa Light" panose="02000000000000000000" pitchFamily="2" charset="0"/>
              </a:rPr>
              <a:t>Source: Orange</a:t>
            </a:r>
          </a:p>
        </p:txBody>
      </p:sp>
    </p:spTree>
    <p:extLst>
      <p:ext uri="{BB962C8B-B14F-4D97-AF65-F5344CB8AC3E}">
        <p14:creationId xmlns:p14="http://schemas.microsoft.com/office/powerpoint/2010/main" val="27023568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EF NEW">
      <a:dk1>
        <a:srgbClr val="000000"/>
      </a:dk1>
      <a:lt1>
        <a:srgbClr val="FFFFFF"/>
      </a:lt1>
      <a:dk2>
        <a:srgbClr val="0D0030"/>
      </a:dk2>
      <a:lt2>
        <a:srgbClr val="5BC2F2"/>
      </a:lt2>
      <a:accent1>
        <a:srgbClr val="F17F18"/>
      </a:accent1>
      <a:accent2>
        <a:srgbClr val="7ABD31"/>
      </a:accent2>
      <a:accent3>
        <a:srgbClr val="2397D5"/>
      </a:accent3>
      <a:accent4>
        <a:srgbClr val="20257C"/>
      </a:accent4>
      <a:accent5>
        <a:srgbClr val="185FAD"/>
      </a:accent5>
      <a:accent6>
        <a:srgbClr val="E10F74"/>
      </a:accent6>
      <a:hlink>
        <a:srgbClr val="41ADE2"/>
      </a:hlink>
      <a:folHlink>
        <a:srgbClr val="E3006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96B2A7CF71BC469AC1AE88DABE4ABD" ma:contentTypeVersion="13" ma:contentTypeDescription="Create a new document." ma:contentTypeScope="" ma:versionID="3753edc7cb26fce156e8814bda6d0170">
  <xsd:schema xmlns:xsd="http://www.w3.org/2001/XMLSchema" xmlns:xs="http://www.w3.org/2001/XMLSchema" xmlns:p="http://schemas.microsoft.com/office/2006/metadata/properties" xmlns:ns2="b0df5a44-fa66-4b3a-a3e2-24ae11c280ab" xmlns:ns3="d29c0461-36ee-41fc-b63c-8de5dd7e87a8" targetNamespace="http://schemas.microsoft.com/office/2006/metadata/properties" ma:root="true" ma:fieldsID="268bffcd2da3f2447cea00525c62a638" ns2:_="" ns3:_="">
    <xsd:import namespace="b0df5a44-fa66-4b3a-a3e2-24ae11c280ab"/>
    <xsd:import namespace="d29c0461-36ee-41fc-b63c-8de5dd7e87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f5a44-fa66-4b3a-a3e2-24ae11c280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c0461-36ee-41fc-b63c-8de5dd7e87a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C2E160-80F5-4484-B9E1-1E0E97A91F3A}"/>
</file>

<file path=customXml/itemProps2.xml><?xml version="1.0" encoding="utf-8"?>
<ds:datastoreItem xmlns:ds="http://schemas.openxmlformats.org/officeDocument/2006/customXml" ds:itemID="{E508A20D-8001-484E-836B-9477D4A2AEC9}"/>
</file>

<file path=customXml/itemProps3.xml><?xml version="1.0" encoding="utf-8"?>
<ds:datastoreItem xmlns:ds="http://schemas.openxmlformats.org/officeDocument/2006/customXml" ds:itemID="{B0B558D1-E014-48B2-B631-17079DBA0135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Macintosh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Nexa Bold</vt:lpstr>
      <vt:lpstr>Nexa Light</vt:lpstr>
      <vt:lpstr>1_Office Theme</vt:lpstr>
      <vt:lpstr>MNO: WELCOME (ORANGE ROMANIA)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MNO: WELCOME (ORANGE ROMANIA)</dc:title>
  <dc:creator>Guilherme Sartori</dc:creator>
  <cp:lastModifiedBy>Guilherme Sartori</cp:lastModifiedBy>
  <cp:revision>1</cp:revision>
  <dcterms:created xsi:type="dcterms:W3CDTF">2022-04-18T14:37:50Z</dcterms:created>
  <dcterms:modified xsi:type="dcterms:W3CDTF">2022-04-18T14:39:39Z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0x0101002296B2A7CF71BC469AC1AE88DABE4ABD</vt:lpwstr>
  </property>
</Properties>
</file>