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4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0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A4B58-FAD4-CD4A-ACF3-5D94DB8813BA}" type="datetimeFigureOut">
              <a:rPr lang="en-BR" smtClean="0"/>
              <a:t>18/04/22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991DC-6150-C94A-BBDA-AEB9BAA8712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5161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3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2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6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5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2" t="14350" r="-309514" b="50425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2022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D262F-AE54-054D-AC1F-5FF34996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4867F-AAB8-2B49-8D95-20ED6EA9D0A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54D696-C361-A64A-AA9C-90355F50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20" y="197337"/>
            <a:ext cx="10515600" cy="46004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Nexa Bold" panose="02000000000000000000" pitchFamily="2" charset="0"/>
              </a:rPr>
              <a:t>MNO: DIRECT MARKETING (ORANGE IVORY COAST)</a:t>
            </a:r>
            <a:endParaRPr lang="en-US" sz="2400" b="1" dirty="0">
              <a:solidFill>
                <a:srgbClr val="0070C0"/>
              </a:solidFill>
              <a:latin typeface="Nexa Bold" panose="020000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653E34-AFD1-A446-A0E7-C0C27CC90E18}"/>
              </a:ext>
            </a:extLst>
          </p:cNvPr>
          <p:cNvSpPr/>
          <p:nvPr/>
        </p:nvSpPr>
        <p:spPr>
          <a:xfrm>
            <a:off x="497600" y="5941653"/>
            <a:ext cx="1871531" cy="630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r>
              <a:rPr lang="fr-FR" sz="2667" b="1">
                <a:solidFill>
                  <a:schemeClr val="tx1"/>
                </a:solidFill>
                <a:latin typeface="Nexa Bold" panose="02000000000000000000" pitchFamily="2" charset="0"/>
              </a:rPr>
              <a:t>SMS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83E19C-A3FB-6F47-A84D-D4A8580BCAB7}"/>
              </a:ext>
            </a:extLst>
          </p:cNvPr>
          <p:cNvSpPr/>
          <p:nvPr/>
        </p:nvSpPr>
        <p:spPr>
          <a:xfrm>
            <a:off x="3311064" y="5926274"/>
            <a:ext cx="1871531" cy="6307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>
              <a:defRPr/>
            </a:pPr>
            <a:r>
              <a:rPr lang="fr-FR" sz="2667" b="1">
                <a:solidFill>
                  <a:srgbClr val="00B0F0"/>
                </a:solidFill>
                <a:latin typeface="Nexa Bold" panose="02000000000000000000" pitchFamily="2" charset="0"/>
              </a:rPr>
              <a:t>RCS</a:t>
            </a: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id="{F8ED3F34-7C81-8448-A179-73A5D58D9E8F}"/>
              </a:ext>
            </a:extLst>
          </p:cNvPr>
          <p:cNvSpPr txBox="1"/>
          <p:nvPr/>
        </p:nvSpPr>
        <p:spPr>
          <a:xfrm>
            <a:off x="6095683" y="1136749"/>
            <a:ext cx="5631012" cy="374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DATE</a:t>
            </a:r>
            <a:r>
              <a:rPr lang="en-US" sz="1333" b="1">
                <a:solidFill>
                  <a:prstClr val="black"/>
                </a:solidFill>
                <a:latin typeface="Nexa Light" panose="02000000000000000000" pitchFamily="2" charset="0"/>
              </a:rPr>
              <a:t> 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March 2021 (tbc).</a:t>
            </a:r>
            <a:endParaRPr lang="es-ES" sz="1333">
              <a:solidFill>
                <a:prstClr val="black"/>
              </a:solidFill>
              <a:latin typeface="Nexa Light" panose="02000000000000000000" pitchFamily="2" charset="0"/>
              <a:sym typeface="Wingdings" panose="05000000000000000000" pitchFamily="2" charset="2"/>
            </a:endParaRP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algn="just"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COUNTRIES/ OPERATORS</a:t>
            </a:r>
          </a:p>
          <a:p>
            <a:pPr algn="just"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Ivory Cost, Orange only</a:t>
            </a:r>
            <a:endParaRPr lang="en-US" sz="1333">
              <a:solidFill>
                <a:srgbClr val="002060"/>
              </a:solidFill>
              <a:latin typeface="Nexa Light" panose="02000000000000000000" pitchFamily="2" charset="0"/>
            </a:endParaRPr>
          </a:p>
          <a:p>
            <a:pPr algn="just"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algn="just"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AGGREGATOR</a:t>
            </a:r>
          </a:p>
          <a:p>
            <a:pPr algn="just"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N/A</a:t>
            </a:r>
            <a:endParaRPr lang="en-US" sz="1333" b="1">
              <a:solidFill>
                <a:srgbClr val="002060"/>
              </a:solidFill>
              <a:latin typeface="Nexa Bold" panose="02000000000000000000" pitchFamily="2" charset="0"/>
            </a:endParaRPr>
          </a:p>
          <a:p>
            <a:pPr algn="just" defTabSz="914377"/>
            <a:endParaRPr lang="en-US" sz="400" b="1">
              <a:solidFill>
                <a:srgbClr val="002060"/>
              </a:solidFill>
              <a:latin typeface="Nexa Bold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PURPOSE</a:t>
            </a:r>
            <a:r>
              <a:rPr lang="en-US" sz="1333" b="1">
                <a:solidFill>
                  <a:prstClr val="black"/>
                </a:solidFill>
                <a:latin typeface="Nexa Bold" panose="02000000000000000000" pitchFamily="2" charset="0"/>
              </a:rPr>
              <a:t> 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Push customers to download Orange’s 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self-care app (</a:t>
            </a:r>
            <a:r>
              <a:rPr lang="en-US" sz="1333" err="1">
                <a:solidFill>
                  <a:prstClr val="black"/>
                </a:solidFill>
                <a:latin typeface="Nexa Light" panose="02000000000000000000" pitchFamily="2" charset="0"/>
              </a:rPr>
              <a:t>MyOrange</a:t>
            </a:r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).</a:t>
            </a:r>
          </a:p>
          <a:p>
            <a:pPr algn="just" defTabSz="914377"/>
            <a:endParaRPr lang="en-US" sz="400" b="1">
              <a:solidFill>
                <a:srgbClr val="002060"/>
              </a:solidFill>
              <a:latin typeface="Nexa Bold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CALL FOR ACTION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Download the </a:t>
            </a:r>
            <a:r>
              <a:rPr lang="en-US" sz="1333" err="1">
                <a:solidFill>
                  <a:prstClr val="black"/>
                </a:solidFill>
                <a:latin typeface="Nexa Light" panose="02000000000000000000" pitchFamily="2" charset="0"/>
              </a:rPr>
              <a:t>MyOrange</a:t>
            </a:r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 app.</a:t>
            </a: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TARGET USERS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RCS customers without the </a:t>
            </a:r>
            <a:r>
              <a:rPr lang="en-US" sz="1333" err="1">
                <a:solidFill>
                  <a:prstClr val="black"/>
                </a:solidFill>
                <a:latin typeface="Nexa Light" panose="02000000000000000000" pitchFamily="2" charset="0"/>
              </a:rPr>
              <a:t>MyOrange</a:t>
            </a:r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 app.</a:t>
            </a: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KPI</a:t>
            </a:r>
            <a:endParaRPr lang="en-US" sz="1333">
              <a:solidFill>
                <a:srgbClr val="002060"/>
              </a:solidFill>
              <a:latin typeface="Nexa Light" panose="02000000000000000000" pitchFamily="2" charset="0"/>
              <a:sym typeface="Wingdings" panose="05000000000000000000" pitchFamily="2" charset="2"/>
            </a:endParaRP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  <a:sym typeface="Wingdings" panose="05000000000000000000" pitchFamily="2" charset="2"/>
              </a:rPr>
              <a:t>With RCS, 6% of customers downloaded the </a:t>
            </a:r>
            <a:r>
              <a:rPr lang="en-US" sz="1333" err="1">
                <a:solidFill>
                  <a:prstClr val="black"/>
                </a:solidFill>
                <a:latin typeface="Nexa Light" panose="02000000000000000000" pitchFamily="2" charset="0"/>
                <a:sym typeface="Wingdings" panose="05000000000000000000" pitchFamily="2" charset="2"/>
              </a:rPr>
              <a:t>MyOrange</a:t>
            </a:r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  <a:sym typeface="Wingdings" panose="05000000000000000000" pitchFamily="2" charset="2"/>
              </a:rPr>
              <a:t> app, 15 times higher than with SMS.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CF05F0-A767-8B49-95A2-B492AEC5D3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451" y="1136749"/>
            <a:ext cx="2047543" cy="2056684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3969920-A477-254E-8B6D-C9DD4D4907F9}"/>
              </a:ext>
            </a:extLst>
          </p:cNvPr>
          <p:cNvGrpSpPr/>
          <p:nvPr/>
        </p:nvGrpSpPr>
        <p:grpSpPr>
          <a:xfrm>
            <a:off x="281649" y="961180"/>
            <a:ext cx="2303432" cy="4929259"/>
            <a:chOff x="4518120" y="720885"/>
            <a:chExt cx="1917391" cy="4103146"/>
          </a:xfrm>
        </p:grpSpPr>
        <p:pic>
          <p:nvPicPr>
            <p:cNvPr id="10" name="Imagen 3">
              <a:extLst>
                <a:ext uri="{FF2B5EF4-FFF2-40B4-BE49-F238E27FC236}">
                  <a16:creationId xmlns:a16="http://schemas.microsoft.com/office/drawing/2014/main" id="{1FFE5826-44A8-3C4D-8BE6-2F421E4F51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18120" y="720885"/>
              <a:ext cx="1917391" cy="4103146"/>
            </a:xfrm>
            <a:prstGeom prst="rect">
              <a:avLst/>
            </a:prstGeom>
          </p:spPr>
        </p:pic>
        <p:pic>
          <p:nvPicPr>
            <p:cNvPr id="11" name="Picture 10" descr="Graphical user interface, text, application, chat or text message&#10;&#10;Description automatically generated">
              <a:extLst>
                <a:ext uri="{FF2B5EF4-FFF2-40B4-BE49-F238E27FC236}">
                  <a16:creationId xmlns:a16="http://schemas.microsoft.com/office/drawing/2014/main" id="{16B89F6E-3AB1-824B-9625-236462A40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677245" y="1095657"/>
              <a:ext cx="1626383" cy="3470938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296B267-2F14-8949-A14E-3E7E9499B95B}"/>
              </a:ext>
            </a:extLst>
          </p:cNvPr>
          <p:cNvGrpSpPr/>
          <p:nvPr/>
        </p:nvGrpSpPr>
        <p:grpSpPr>
          <a:xfrm>
            <a:off x="3069800" y="961180"/>
            <a:ext cx="2303432" cy="4929259"/>
            <a:chOff x="4757323" y="679266"/>
            <a:chExt cx="1727574" cy="3696944"/>
          </a:xfrm>
        </p:grpSpPr>
        <p:pic>
          <p:nvPicPr>
            <p:cNvPr id="13" name="Imagen 3">
              <a:extLst>
                <a:ext uri="{FF2B5EF4-FFF2-40B4-BE49-F238E27FC236}">
                  <a16:creationId xmlns:a16="http://schemas.microsoft.com/office/drawing/2014/main" id="{81A90AB9-E2F0-414D-BF1E-AA649D0FD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57323" y="679266"/>
              <a:ext cx="1727574" cy="3696944"/>
            </a:xfrm>
            <a:prstGeom prst="rect">
              <a:avLst/>
            </a:prstGeom>
          </p:spPr>
        </p:pic>
        <p:pic>
          <p:nvPicPr>
            <p:cNvPr id="14" name="Picture 13" descr="Graphical user interface, text, application, chat or text message&#10;&#10;Description automatically generated">
              <a:extLst>
                <a:ext uri="{FF2B5EF4-FFF2-40B4-BE49-F238E27FC236}">
                  <a16:creationId xmlns:a16="http://schemas.microsoft.com/office/drawing/2014/main" id="{8995C311-E7A1-D646-83F1-6DECD339D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13148" y="980387"/>
              <a:ext cx="1433166" cy="3086142"/>
            </a:xfrm>
            <a:prstGeom prst="rect">
              <a:avLst/>
            </a:prstGeom>
          </p:spPr>
        </p:pic>
      </p:grp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8FBE20B6-EE61-2E48-B6E9-13E160BD8CE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7950" y="5213040"/>
            <a:ext cx="6013044" cy="75573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76F1AFF-692F-394F-8E32-758584B47143}"/>
              </a:ext>
            </a:extLst>
          </p:cNvPr>
          <p:cNvGrpSpPr/>
          <p:nvPr/>
        </p:nvGrpSpPr>
        <p:grpSpPr>
          <a:xfrm>
            <a:off x="5795769" y="1201030"/>
            <a:ext cx="307009" cy="3367436"/>
            <a:chOff x="2305072" y="1235886"/>
            <a:chExt cx="230257" cy="2525577"/>
          </a:xfrm>
        </p:grpSpPr>
        <p:pic>
          <p:nvPicPr>
            <p:cNvPr id="17" name="Picture 1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FF10140-A272-FF45-871E-16BCF3D97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05072" y="1235886"/>
              <a:ext cx="224090" cy="224090"/>
            </a:xfrm>
            <a:prstGeom prst="rect">
              <a:avLst/>
            </a:prstGeom>
          </p:spPr>
        </p:pic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7D64A8AB-563B-B84A-AB76-8B12E4C98FC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5072" y="1600898"/>
              <a:ext cx="214544" cy="214544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3BB77F92-CA25-134A-B987-356DE034E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305072" y="1965404"/>
              <a:ext cx="214544" cy="214544"/>
            </a:xfrm>
            <a:prstGeom prst="rect">
              <a:avLst/>
            </a:prstGeom>
          </p:spPr>
        </p:pic>
        <p:pic>
          <p:nvPicPr>
            <p:cNvPr id="20" name="Picture 19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492EDDE-5B5F-3D45-8A2B-DA37718267E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10554" y="2826443"/>
              <a:ext cx="214545" cy="214545"/>
            </a:xfrm>
            <a:prstGeom prst="rect">
              <a:avLst/>
            </a:prstGeom>
          </p:spPr>
        </p:pic>
        <p:pic>
          <p:nvPicPr>
            <p:cNvPr id="21" name="Picture 20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7830C11-F1B5-C241-ABA0-3FBA783AA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314617" y="3176245"/>
              <a:ext cx="214545" cy="214545"/>
            </a:xfrm>
            <a:prstGeom prst="rect">
              <a:avLst/>
            </a:prstGeom>
          </p:spPr>
        </p:pic>
        <p:pic>
          <p:nvPicPr>
            <p:cNvPr id="22" name="Picture 2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6D5402AB-3C1C-B643-9915-CE03115CCC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314617" y="3540751"/>
              <a:ext cx="220712" cy="220712"/>
            </a:xfrm>
            <a:prstGeom prst="rect">
              <a:avLst/>
            </a:prstGeom>
          </p:spPr>
        </p:pic>
        <p:pic>
          <p:nvPicPr>
            <p:cNvPr id="23" name="Picture 2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D664DA45-2BBB-624F-967E-DE67794A0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305072" y="2326680"/>
              <a:ext cx="228711" cy="228711"/>
            </a:xfrm>
            <a:prstGeom prst="rect">
              <a:avLst/>
            </a:prstGeom>
          </p:spPr>
        </p:pic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F172DAF8-A76D-114B-9E1C-21E7228695CE}"/>
              </a:ext>
            </a:extLst>
          </p:cNvPr>
          <p:cNvSpPr txBox="1"/>
          <p:nvPr/>
        </p:nvSpPr>
        <p:spPr>
          <a:xfrm>
            <a:off x="10492391" y="6275124"/>
            <a:ext cx="1691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BR" sz="1600">
                <a:latin typeface="Nexa Light" panose="02000000000000000000" pitchFamily="2" charset="0"/>
              </a:rPr>
              <a:t>Source: Orange</a:t>
            </a:r>
          </a:p>
        </p:txBody>
      </p:sp>
    </p:spTree>
    <p:extLst>
      <p:ext uri="{BB962C8B-B14F-4D97-AF65-F5344CB8AC3E}">
        <p14:creationId xmlns:p14="http://schemas.microsoft.com/office/powerpoint/2010/main" val="36309555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96B2A7CF71BC469AC1AE88DABE4ABD" ma:contentTypeVersion="13" ma:contentTypeDescription="Create a new document." ma:contentTypeScope="" ma:versionID="3753edc7cb26fce156e8814bda6d0170">
  <xsd:schema xmlns:xsd="http://www.w3.org/2001/XMLSchema" xmlns:xs="http://www.w3.org/2001/XMLSchema" xmlns:p="http://schemas.microsoft.com/office/2006/metadata/properties" xmlns:ns2="b0df5a44-fa66-4b3a-a3e2-24ae11c280ab" xmlns:ns3="d29c0461-36ee-41fc-b63c-8de5dd7e87a8" targetNamespace="http://schemas.microsoft.com/office/2006/metadata/properties" ma:root="true" ma:fieldsID="268bffcd2da3f2447cea00525c62a638" ns2:_="" ns3:_="">
    <xsd:import namespace="b0df5a44-fa66-4b3a-a3e2-24ae11c280ab"/>
    <xsd:import namespace="d29c0461-36ee-41fc-b63c-8de5dd7e87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f5a44-fa66-4b3a-a3e2-24ae11c28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c0461-36ee-41fc-b63c-8de5dd7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E5FB82-50CA-4473-B650-1E88ADAA6253}"/>
</file>

<file path=customXml/itemProps2.xml><?xml version="1.0" encoding="utf-8"?>
<ds:datastoreItem xmlns:ds="http://schemas.openxmlformats.org/officeDocument/2006/customXml" ds:itemID="{1919447F-8FC3-4200-9F78-3D72F1036A7B}"/>
</file>

<file path=customXml/itemProps3.xml><?xml version="1.0" encoding="utf-8"?>
<ds:datastoreItem xmlns:ds="http://schemas.openxmlformats.org/officeDocument/2006/customXml" ds:itemID="{923039CE-9C45-46A1-A0CE-BB3537ACAA43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81</Words>
  <Application>Microsoft Macintosh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Nexa Bold</vt:lpstr>
      <vt:lpstr>Nexa Light</vt:lpstr>
      <vt:lpstr>1_Office Theme</vt:lpstr>
      <vt:lpstr>MNO: DIRECT MARKETING (ORANGE IVORY COAST)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MNO: WELCOME (ORANGE ROMANIA)</dc:title>
  <dc:creator>Guilherme Sartori</dc:creator>
  <cp:lastModifiedBy>Guilherme Sartori</cp:lastModifiedBy>
  <cp:revision>4</cp:revision>
  <dcterms:created xsi:type="dcterms:W3CDTF">2022-04-18T14:37:50Z</dcterms:created>
  <dcterms:modified xsi:type="dcterms:W3CDTF">2022-04-18T14:41:12Z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0x0101002296B2A7CF71BC469AC1AE88DABE4ABD</vt:lpwstr>
  </property>
</Properties>
</file>