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1258" r:id="rId2"/>
  </p:sldIdLst>
  <p:sldSz cx="12192000" cy="6858000"/>
  <p:notesSz cx="6858000" cy="9144000"/>
  <p:defaultTextStyle>
    <a:defPPr>
      <a:defRPr lang="en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701"/>
  </p:normalViewPr>
  <p:slideViewPr>
    <p:cSldViewPr snapToGrid="0" snapToObjects="1">
      <p:cViewPr varScale="1">
        <p:scale>
          <a:sx n="108" d="100"/>
          <a:sy n="108" d="100"/>
        </p:scale>
        <p:origin x="7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A4B58-FAD4-CD4A-ACF3-5D94DB8813BA}" type="datetimeFigureOut">
              <a:rPr lang="en-BR" smtClean="0"/>
              <a:t>18/04/22</a:t>
            </a:fld>
            <a:endParaRPr lang="en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991DC-6150-C94A-BBDA-AEB9BAA87125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351617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663"/>
            <a:ext cx="10515600" cy="460047"/>
          </a:xfrm>
        </p:spPr>
        <p:txBody>
          <a:bodyPr>
            <a:no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8371"/>
            <a:ext cx="10515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18D5F8-28E1-FC41-92E4-5D352F37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24253" y="6592628"/>
            <a:ext cx="94349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47D4867F-AAB8-2B49-8D95-20ED6EA9D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38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6DCC846-F8D9-3149-8B67-C82E9F2DEFCE}" type="datetimeyyyy">
              <a:rPr lang="en-GB" smtClean="0"/>
              <a:t>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D4867F-AAB8-2B49-8D95-20ED6EA9D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65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CB8CEAF-56C9-6F45-A650-DB084B88E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24253" y="6592628"/>
            <a:ext cx="94349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47D4867F-AAB8-2B49-8D95-20ED6EA9D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20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52591ED-EFA5-C546-BE24-4A9EC3361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24253" y="6592628"/>
            <a:ext cx="94349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47D4867F-AAB8-2B49-8D95-20ED6EA9D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36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FE84F2C-C283-B343-89F5-7DBB27396E98}" type="datetimeyyyy">
              <a:rPr lang="en-GB" smtClean="0"/>
              <a:t>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D4867F-AAB8-2B49-8D95-20ED6EA9D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63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E86C54D-AE82-464C-9FEA-921B37C69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24253" y="6592628"/>
            <a:ext cx="94349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47D4867F-AAB8-2B49-8D95-20ED6EA9D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9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624253" y="6592628"/>
            <a:ext cx="94349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47D4867F-AAB8-2B49-8D95-20ED6EA9D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64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669B9C5-79CD-6B4F-831F-C2FC2CED9E94}" type="datetimeyyyy">
              <a:rPr lang="en-GB" smtClean="0"/>
              <a:t>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D4867F-AAB8-2B49-8D95-20ED6EA9D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79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E31442B-CE33-2F4C-915D-6456C8DCE221}" type="datetimeyyyy">
              <a:rPr lang="en-GB" smtClean="0"/>
              <a:t>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D4867F-AAB8-2B49-8D95-20ED6EA9D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34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00D37BBA-F97D-CE4C-A9C3-43F52DB3CBF5}" type="datetimeyyyy">
              <a:rPr lang="en-GB" smtClean="0"/>
              <a:t>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7D4867F-AAB8-2B49-8D95-20ED6EA9D0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52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5531"/>
            <a:ext cx="10515600" cy="460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7" name="Picture 6" descr="MEF_1000_device.png"/>
          <p:cNvPicPr>
            <a:picLocks noChangeAspect="1"/>
          </p:cNvPicPr>
          <p:nvPr userDrawn="1"/>
        </p:nvPicPr>
        <p:blipFill rotWithShape="1"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2" t="14350" r="-309514" b="50425"/>
          <a:stretch/>
        </p:blipFill>
        <p:spPr>
          <a:xfrm>
            <a:off x="0" y="2"/>
            <a:ext cx="9144000" cy="831273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0" y="831273"/>
            <a:ext cx="12192000" cy="0"/>
          </a:xfrm>
          <a:prstGeom prst="line">
            <a:avLst/>
          </a:prstGeom>
          <a:ln w="28575">
            <a:gradFill flip="none" rotWithShape="1">
              <a:gsLst>
                <a:gs pos="33000">
                  <a:schemeClr val="accent5"/>
                </a:gs>
                <a:gs pos="100000">
                  <a:schemeClr val="bg2"/>
                </a:gs>
                <a:gs pos="66000">
                  <a:schemeClr val="accent3"/>
                </a:gs>
                <a:gs pos="0">
                  <a:schemeClr val="accent4"/>
                </a:gs>
              </a:gsLst>
              <a:lin ang="0" scaled="1"/>
              <a:tileRect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MEF_1000_LND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065" y="201653"/>
            <a:ext cx="3042591" cy="432048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0" y="6597352"/>
            <a:ext cx="12192000" cy="0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1" name="Picture 10" descr="url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547" y="6696754"/>
            <a:ext cx="1761039" cy="70441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50378" y="6616558"/>
            <a:ext cx="151676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>
                <a:solidFill>
                  <a:schemeClr val="tx1"/>
                </a:solidFill>
              </a:rPr>
              <a:t>© </a:t>
            </a:r>
            <a:fld id="{02024305-1D6A-4941-9C9B-0B1A59C3F42E}" type="datetimeyyyy">
              <a:rPr lang="en-GB" sz="600" smtClean="0">
                <a:solidFill>
                  <a:schemeClr val="tx1"/>
                </a:solidFill>
              </a:rPr>
              <a:t>2022</a:t>
            </a:fld>
            <a:r>
              <a:rPr lang="en-GB" sz="600">
                <a:solidFill>
                  <a:schemeClr val="tx1"/>
                </a:solidFill>
              </a:rPr>
              <a:t> </a:t>
            </a:r>
            <a:r>
              <a:rPr lang="en-US" sz="600">
                <a:solidFill>
                  <a:schemeClr val="tx1"/>
                </a:solidFill>
              </a:rPr>
              <a:t>Mobile </a:t>
            </a:r>
            <a:r>
              <a:rPr lang="en-US" sz="700">
                <a:solidFill>
                  <a:schemeClr val="tx1"/>
                </a:solidFill>
              </a:rPr>
              <a:t>Ecosystem</a:t>
            </a:r>
            <a:r>
              <a:rPr lang="en-US" sz="600">
                <a:solidFill>
                  <a:schemeClr val="tx1"/>
                </a:solidFill>
              </a:rPr>
              <a:t> Forum Ltd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B75284F8-48F6-764C-98B1-BE9546CCA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24253" y="6592628"/>
            <a:ext cx="94349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47D4867F-AAB8-2B49-8D95-20ED6EA9D0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3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02676" indent="-302676" algn="l" defTabSz="914377" rtl="0" eaLnBrk="1" latinLnBrk="0" hangingPunct="1">
        <a:lnSpc>
          <a:spcPct val="90000"/>
        </a:lnSpc>
        <a:spcBef>
          <a:spcPts val="1000"/>
        </a:spcBef>
        <a:buFontTx/>
        <a:buBlip>
          <a:blip r:embed="rId15"/>
        </a:buBlip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19649" indent="-262460" algn="l" defTabSz="914377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tabLst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Tx/>
        <a:buBlip>
          <a:blip r:embed="rId17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Tx/>
        <a:buBlip>
          <a:blip r:embed="rId18"/>
        </a:buBlip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D0304-F351-0E42-9338-F0D90ABE0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4867F-AAB8-2B49-8D95-20ED6EA9D0A4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D61462B-8D8F-154B-BDFF-5461809DAD6A}"/>
              </a:ext>
            </a:extLst>
          </p:cNvPr>
          <p:cNvSpPr txBox="1">
            <a:spLocks/>
          </p:cNvSpPr>
          <p:nvPr/>
        </p:nvSpPr>
        <p:spPr>
          <a:xfrm>
            <a:off x="5624253" y="6592628"/>
            <a:ext cx="9434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685783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D4867F-AAB8-2B49-8D95-20ED6EA9D0A4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3CAA8F1-87B2-E944-AF77-2843BFBD4DF6}"/>
              </a:ext>
            </a:extLst>
          </p:cNvPr>
          <p:cNvSpPr txBox="1">
            <a:spLocks/>
          </p:cNvSpPr>
          <p:nvPr/>
        </p:nvSpPr>
        <p:spPr>
          <a:xfrm>
            <a:off x="0" y="210581"/>
            <a:ext cx="10515600" cy="460047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70C0"/>
                </a:solidFill>
                <a:latin typeface="Nexa Bold" panose="02000000000000000000" pitchFamily="2" charset="0"/>
              </a:rPr>
              <a:t>BRANDS: INFORMATION (BRAZILIAN MINISTRY OF HEALTH)</a:t>
            </a:r>
            <a:endParaRPr lang="en-GB" sz="2400" b="1" dirty="0">
              <a:solidFill>
                <a:srgbClr val="0070C0"/>
              </a:solidFill>
              <a:latin typeface="Nexa Bold" panose="02000000000000000000" pitchFamily="2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2BC3A52-EBBD-2A40-80F5-53842420874B}"/>
              </a:ext>
            </a:extLst>
          </p:cNvPr>
          <p:cNvSpPr txBox="1">
            <a:spLocks/>
          </p:cNvSpPr>
          <p:nvPr/>
        </p:nvSpPr>
        <p:spPr>
          <a:xfrm>
            <a:off x="3198422" y="8336923"/>
            <a:ext cx="94349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685783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89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algn="l" defTabSz="685783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D4867F-AAB8-2B49-8D95-20ED6EA9D0A4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8" name="CuadroTexto 8">
            <a:extLst>
              <a:ext uri="{FF2B5EF4-FFF2-40B4-BE49-F238E27FC236}">
                <a16:creationId xmlns:a16="http://schemas.microsoft.com/office/drawing/2014/main" id="{786EEEED-3CB2-144E-B1F5-4E61C8B904D1}"/>
              </a:ext>
            </a:extLst>
          </p:cNvPr>
          <p:cNvSpPr txBox="1"/>
          <p:nvPr/>
        </p:nvSpPr>
        <p:spPr>
          <a:xfrm>
            <a:off x="3382243" y="1202559"/>
            <a:ext cx="8653629" cy="5211748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algn="just" defTabSz="914377"/>
            <a:r>
              <a:rPr lang="en-US" sz="1200" b="1" dirty="0">
                <a:solidFill>
                  <a:srgbClr val="002060"/>
                </a:solidFill>
                <a:latin typeface="Nexa Bold"/>
              </a:rPr>
              <a:t>DATE</a:t>
            </a:r>
            <a:r>
              <a:rPr lang="en-US" sz="1200" b="1" dirty="0">
                <a:latin typeface="Nexa Light"/>
              </a:rPr>
              <a:t> </a:t>
            </a:r>
            <a:endParaRPr lang="en-US" sz="1200" b="1" dirty="0">
              <a:solidFill>
                <a:prstClr val="black"/>
              </a:solidFill>
              <a:latin typeface="Nexa Light" panose="02000000000000000000" pitchFamily="2" charset="0"/>
            </a:endParaRPr>
          </a:p>
          <a:p>
            <a:pPr algn="just" defTabSz="914377"/>
            <a:r>
              <a:rPr lang="en-US" sz="1200" dirty="0">
                <a:latin typeface="Nexa Light"/>
              </a:rPr>
              <a:t>April 2020</a:t>
            </a:r>
          </a:p>
          <a:p>
            <a:pPr algn="just" defTabSz="914377"/>
            <a:endParaRPr lang="en-US" sz="267" dirty="0">
              <a:solidFill>
                <a:prstClr val="black"/>
              </a:solidFill>
              <a:latin typeface="Nexa Light" panose="02000000000000000000" pitchFamily="2" charset="0"/>
            </a:endParaRPr>
          </a:p>
          <a:p>
            <a:pPr algn="just" defTabSz="914377"/>
            <a:r>
              <a:rPr lang="en-US" sz="1200" b="1" dirty="0">
                <a:solidFill>
                  <a:srgbClr val="002060"/>
                </a:solidFill>
                <a:latin typeface="Nexa Bold"/>
              </a:rPr>
              <a:t>COUNTRIES/ OPERATORS</a:t>
            </a:r>
          </a:p>
          <a:p>
            <a:pPr algn="just" defTabSz="914377"/>
            <a:r>
              <a:rPr lang="en-US" sz="1200" dirty="0">
                <a:latin typeface="Nexa Light"/>
              </a:rPr>
              <a:t>Brazil, Vivo only</a:t>
            </a:r>
          </a:p>
          <a:p>
            <a:pPr algn="just" defTabSz="914377"/>
            <a:endParaRPr lang="en-US" sz="267" dirty="0">
              <a:solidFill>
                <a:prstClr val="black"/>
              </a:solidFill>
              <a:latin typeface="Nexa Light" panose="02000000000000000000" pitchFamily="2" charset="0"/>
            </a:endParaRPr>
          </a:p>
          <a:p>
            <a:pPr algn="just" defTabSz="914377"/>
            <a:r>
              <a:rPr lang="en-US" sz="1200" b="1" dirty="0">
                <a:solidFill>
                  <a:srgbClr val="002060"/>
                </a:solidFill>
                <a:latin typeface="Nexa Bold"/>
              </a:rPr>
              <a:t>AGGREGATOR</a:t>
            </a:r>
          </a:p>
          <a:p>
            <a:pPr algn="just" defTabSz="914377"/>
            <a:r>
              <a:rPr lang="en-US" sz="1200" dirty="0">
                <a:latin typeface="Nexa Light"/>
              </a:rPr>
              <a:t>Telefonica Global Solutions</a:t>
            </a:r>
          </a:p>
          <a:p>
            <a:pPr algn="just" defTabSz="914377"/>
            <a:endParaRPr lang="en-US" sz="400" dirty="0">
              <a:solidFill>
                <a:prstClr val="black"/>
              </a:solidFill>
              <a:latin typeface="Nexa Light" panose="02000000000000000000" pitchFamily="2" charset="0"/>
            </a:endParaRPr>
          </a:p>
          <a:p>
            <a:pPr algn="just" defTabSz="914377"/>
            <a:r>
              <a:rPr lang="en-US" sz="1333" b="1" dirty="0">
                <a:solidFill>
                  <a:srgbClr val="002060"/>
                </a:solidFill>
                <a:latin typeface="Nexa Bold"/>
              </a:rPr>
              <a:t>PURPOSE</a:t>
            </a:r>
            <a:r>
              <a:rPr lang="en-US" sz="1333" b="1" dirty="0">
                <a:latin typeface="Nexa Bold"/>
              </a:rPr>
              <a:t> </a:t>
            </a:r>
            <a:endParaRPr lang="en-US" sz="1333" b="1" dirty="0">
              <a:latin typeface="Nexa Bold" panose="02000000000000000000" pitchFamily="2" charset="0"/>
            </a:endParaRPr>
          </a:p>
          <a:p>
            <a:pPr algn="just" defTabSz="914377"/>
            <a:r>
              <a:rPr lang="en-US" sz="1200" dirty="0">
                <a:latin typeface="Nexa Light"/>
                <a:sym typeface="Wingdings" panose="05000000000000000000" pitchFamily="2" charset="2"/>
              </a:rPr>
              <a:t>The objective of this initiative was to enable Vivo to offer its users information and recommendations about</a:t>
            </a:r>
            <a:endParaRPr lang="en-US" sz="1200" dirty="0">
              <a:latin typeface="Nexa Light"/>
            </a:endParaRPr>
          </a:p>
          <a:p>
            <a:pPr algn="just" defTabSz="914377"/>
            <a:r>
              <a:rPr lang="en-US" sz="1200" dirty="0">
                <a:latin typeface="Nexa Light"/>
                <a:sym typeface="Wingdings" panose="05000000000000000000" pitchFamily="2" charset="2"/>
              </a:rPr>
              <a:t>coronavirus from official sources, providing a vital resource in Brazil, a country that has had the highest number of</a:t>
            </a:r>
            <a:endParaRPr lang="en-US" sz="2400" dirty="0">
              <a:latin typeface="Arial" panose="020B0604020202020204"/>
              <a:cs typeface="Arial"/>
              <a:sym typeface="Wingdings" panose="05000000000000000000" pitchFamily="2" charset="2"/>
            </a:endParaRPr>
          </a:p>
          <a:p>
            <a:pPr algn="just" defTabSz="914377"/>
            <a:r>
              <a:rPr lang="en-US" sz="1200" dirty="0">
                <a:latin typeface="Nexa Light"/>
                <a:sym typeface="Wingdings" panose="05000000000000000000" pitchFamily="2" charset="2"/>
              </a:rPr>
              <a:t>confirmed cases of COVID-19 in Latin America. </a:t>
            </a:r>
            <a:endParaRPr lang="en-US" sz="2400" dirty="0">
              <a:cs typeface="Arial"/>
            </a:endParaRPr>
          </a:p>
          <a:p>
            <a:pPr algn="just" defTabSz="914377"/>
            <a:endParaRPr lang="en-US" sz="400" dirty="0">
              <a:solidFill>
                <a:prstClr val="black"/>
              </a:solidFill>
              <a:latin typeface="Nexa Light" panose="02000000000000000000" pitchFamily="2" charset="0"/>
              <a:sym typeface="Wingdings" panose="05000000000000000000" pitchFamily="2" charset="2"/>
            </a:endParaRPr>
          </a:p>
          <a:p>
            <a:pPr algn="just" defTabSz="914377"/>
            <a:r>
              <a:rPr lang="en-US" sz="1200" b="1" dirty="0">
                <a:solidFill>
                  <a:srgbClr val="002060"/>
                </a:solidFill>
                <a:latin typeface="Nexa Bold"/>
              </a:rPr>
              <a:t>CALL FOR ACTION</a:t>
            </a:r>
          </a:p>
          <a:p>
            <a:pPr algn="just" defTabSz="914377"/>
            <a:r>
              <a:rPr lang="en-US" sz="1200" dirty="0">
                <a:latin typeface="Nexa Light"/>
                <a:sym typeface="Wingdings" panose="05000000000000000000" pitchFamily="2" charset="2"/>
              </a:rPr>
              <a:t>The campaign delivers an RCS experience for users by displaying a carousel of relevant services to equip them</a:t>
            </a:r>
            <a:endParaRPr lang="en-US" sz="1200" dirty="0">
              <a:latin typeface="Nexa Light"/>
            </a:endParaRPr>
          </a:p>
          <a:p>
            <a:pPr algn="just" defTabSz="914377"/>
            <a:r>
              <a:rPr lang="en-US" sz="1200" dirty="0">
                <a:latin typeface="Nexa Light"/>
                <a:sym typeface="Wingdings" panose="05000000000000000000" pitchFamily="2" charset="2"/>
              </a:rPr>
              <a:t>with the information they need to stay safe and well during the pandemic:</a:t>
            </a:r>
            <a:endParaRPr lang="en-US" sz="2400" dirty="0">
              <a:latin typeface="Nexa Light"/>
            </a:endParaRPr>
          </a:p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Nexa Light"/>
              </a:rPr>
              <a:t>Official online information about COVID-19 and preventive actions to take provided by the Brazilian Ministry of</a:t>
            </a:r>
          </a:p>
          <a:p>
            <a:pPr algn="just"/>
            <a:r>
              <a:rPr lang="en-US" sz="1200" dirty="0">
                <a:latin typeface="Nexa Light"/>
              </a:rPr>
              <a:t> Public Health.</a:t>
            </a:r>
          </a:p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Nexa Light"/>
              </a:rPr>
              <a:t>Direct access to Coronavirus SUS: a public app with general information provided by the National Government</a:t>
            </a:r>
          </a:p>
          <a:p>
            <a:pPr algn="just"/>
            <a:r>
              <a:rPr lang="en-US" sz="1200" dirty="0">
                <a:latin typeface="Nexa Light"/>
              </a:rPr>
              <a:t> related to the pandemic.</a:t>
            </a:r>
          </a:p>
          <a:p>
            <a:pPr marL="228594" indent="-228594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Nexa Light"/>
              </a:rPr>
              <a:t>New Vivo services to enable subscribers to remotely manage tasks from home, including working from home,</a:t>
            </a:r>
          </a:p>
          <a:p>
            <a:pPr algn="just"/>
            <a:r>
              <a:rPr lang="en-US" sz="1200" dirty="0">
                <a:latin typeface="Nexa Light"/>
              </a:rPr>
              <a:t> solving doubts through WhatsApp using Artificial Intelligence from Telefónica’s Aura platform.</a:t>
            </a:r>
            <a:endParaRPr lang="en-US" sz="2400" dirty="0">
              <a:cs typeface="Arial" panose="020B0604020202020204"/>
            </a:endParaRPr>
          </a:p>
          <a:p>
            <a:pPr algn="just" defTabSz="914377"/>
            <a:endParaRPr lang="en-US" sz="400" dirty="0">
              <a:solidFill>
                <a:prstClr val="black"/>
              </a:solidFill>
              <a:latin typeface="Nexa Light" panose="02000000000000000000" pitchFamily="2" charset="0"/>
              <a:sym typeface="Wingdings" panose="05000000000000000000" pitchFamily="2" charset="2"/>
            </a:endParaRPr>
          </a:p>
          <a:p>
            <a:pPr algn="just" defTabSz="914377"/>
            <a:r>
              <a:rPr lang="en-US" sz="1200" b="1" dirty="0">
                <a:solidFill>
                  <a:srgbClr val="002060"/>
                </a:solidFill>
                <a:latin typeface="Nexa Bold"/>
              </a:rPr>
              <a:t>TARGET USERS</a:t>
            </a:r>
          </a:p>
          <a:p>
            <a:pPr algn="just" defTabSz="914377"/>
            <a:r>
              <a:rPr lang="en-US" sz="1200" dirty="0">
                <a:latin typeface="Nexa Light"/>
              </a:rPr>
              <a:t>Initial customer base of 9 million RCS Vivo handsets</a:t>
            </a:r>
            <a:endParaRPr lang="en-US" sz="400" dirty="0">
              <a:solidFill>
                <a:prstClr val="black"/>
              </a:solidFill>
              <a:latin typeface="Nexa Light"/>
              <a:sym typeface="Wingdings" panose="05000000000000000000" pitchFamily="2" charset="2"/>
            </a:endParaRPr>
          </a:p>
          <a:p>
            <a:pPr algn="just" defTabSz="914377"/>
            <a:r>
              <a:rPr lang="en-US" sz="1200" b="1" dirty="0">
                <a:solidFill>
                  <a:srgbClr val="002060"/>
                </a:solidFill>
                <a:latin typeface="Nexa Bold"/>
              </a:rPr>
              <a:t>KPI </a:t>
            </a:r>
            <a:endParaRPr lang="en-US" sz="1200" b="1" dirty="0">
              <a:solidFill>
                <a:srgbClr val="002060"/>
              </a:solidFill>
              <a:latin typeface="Nexa Bold" panose="02000000000000000000" pitchFamily="2" charset="0"/>
            </a:endParaRPr>
          </a:p>
          <a:p>
            <a:pPr algn="just" defTabSz="914377"/>
            <a:r>
              <a:rPr lang="en-US" sz="1200" dirty="0">
                <a:latin typeface="Nexa Light"/>
                <a:sym typeface="Wingdings" panose="05000000000000000000" pitchFamily="2" charset="2"/>
              </a:rPr>
              <a:t>Prepaid. One-shot campaign</a:t>
            </a:r>
            <a:endParaRPr lang="en-US" sz="1200" dirty="0">
              <a:latin typeface="Nexa Light"/>
            </a:endParaRPr>
          </a:p>
          <a:p>
            <a:pPr marL="228594" indent="-228594" algn="just" defTabSz="914377">
              <a:buFont typeface="Arial" panose="020B0604020202020204" pitchFamily="34" charset="0"/>
              <a:buChar char="•"/>
            </a:pPr>
            <a:r>
              <a:rPr lang="en-US" sz="1200" dirty="0">
                <a:latin typeface="Nexa Light"/>
                <a:sym typeface="Wingdings" panose="05000000000000000000" pitchFamily="2" charset="2"/>
              </a:rPr>
              <a:t>4,03M Sent</a:t>
            </a:r>
            <a:endParaRPr lang="en-US" sz="1200" dirty="0">
              <a:latin typeface="Nexa Light" panose="02000000000000000000" pitchFamily="2" charset="0"/>
            </a:endParaRPr>
          </a:p>
          <a:p>
            <a:pPr marL="228594" indent="-228594" algn="just" defTabSz="914377">
              <a:buFont typeface="Arial" panose="020B0604020202020204" pitchFamily="34" charset="0"/>
              <a:buChar char="•"/>
            </a:pPr>
            <a:r>
              <a:rPr lang="en-US" sz="1200" dirty="0">
                <a:latin typeface="Nexa Light"/>
                <a:sym typeface="Wingdings" panose="05000000000000000000" pitchFamily="2" charset="2"/>
              </a:rPr>
              <a:t>94% Messages delivered</a:t>
            </a:r>
            <a:endParaRPr lang="en-US" sz="1200" dirty="0">
              <a:latin typeface="Nexa Light"/>
            </a:endParaRPr>
          </a:p>
          <a:p>
            <a:pPr marL="228594" indent="-228594" algn="just" defTabSz="914377">
              <a:buFont typeface="Arial" panose="020B0604020202020204" pitchFamily="34" charset="0"/>
              <a:buChar char="•"/>
            </a:pPr>
            <a:r>
              <a:rPr lang="en-US" sz="1200" dirty="0">
                <a:latin typeface="Nexa Light"/>
                <a:sym typeface="Wingdings" panose="05000000000000000000" pitchFamily="2" charset="2"/>
              </a:rPr>
              <a:t>36% Read rate</a:t>
            </a:r>
            <a:endParaRPr lang="en-US" sz="1200" dirty="0">
              <a:latin typeface="Nexa Light"/>
            </a:endParaRPr>
          </a:p>
        </p:txBody>
      </p:sp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5A3E53D5-A0C9-6B44-A476-324FF285A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2444" y="1263044"/>
            <a:ext cx="298787" cy="298787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low confidence">
            <a:extLst>
              <a:ext uri="{FF2B5EF4-FFF2-40B4-BE49-F238E27FC236}">
                <a16:creationId xmlns:a16="http://schemas.microsoft.com/office/drawing/2014/main" id="{CE96CDA0-0222-1441-9ED8-85BC939DE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444" y="1686880"/>
            <a:ext cx="286059" cy="286059"/>
          </a:xfrm>
          <a:prstGeom prst="rect">
            <a:avLst/>
          </a:prstGeom>
        </p:spPr>
      </p:pic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D2008B54-F1C7-0449-BC39-53C97F6F6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6529" y="2087409"/>
            <a:ext cx="286059" cy="286059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02C6E4E9-7547-8442-9521-262E3DBEE6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9754" y="3331123"/>
            <a:ext cx="286060" cy="286060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96DDF785-8BD9-8E4B-A33F-58FAF9F06F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3750" y="5164381"/>
            <a:ext cx="286060" cy="286060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75556BC3-4259-4945-81B2-59B31F130D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5527" y="5520604"/>
            <a:ext cx="294283" cy="294283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95358934-FE7C-104B-99D6-FBA8FE0272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6005" y="2485914"/>
            <a:ext cx="304948" cy="3049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0E3C19-9F95-DF44-8D4F-20D01B7A0E26}"/>
              </a:ext>
            </a:extLst>
          </p:cNvPr>
          <p:cNvSpPr txBox="1"/>
          <p:nvPr/>
        </p:nvSpPr>
        <p:spPr>
          <a:xfrm>
            <a:off x="8547835" y="6223296"/>
            <a:ext cx="3515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R" sz="1600">
                <a:latin typeface="Nexa Light" panose="02000000000000000000" pitchFamily="2" charset="0"/>
              </a:rPr>
              <a:t>Source: Telefonica</a:t>
            </a:r>
            <a:r>
              <a:rPr lang="es-ES" sz="1600">
                <a:latin typeface="Nexa Light" panose="02000000000000000000" pitchFamily="2" charset="0"/>
              </a:rPr>
              <a:t> Global Solutions</a:t>
            </a:r>
            <a:endParaRPr lang="en-BR" sz="1600">
              <a:latin typeface="Nexa Light" panose="02000000000000000000" pitchFamily="2" charset="0"/>
            </a:endParaRPr>
          </a:p>
        </p:txBody>
      </p:sp>
      <p:pic>
        <p:nvPicPr>
          <p:cNvPr id="17" name="Imagen 3">
            <a:extLst>
              <a:ext uri="{FF2B5EF4-FFF2-40B4-BE49-F238E27FC236}">
                <a16:creationId xmlns:a16="http://schemas.microsoft.com/office/drawing/2014/main" id="{0BC1D11D-DAA3-A244-839C-DEE38AFB26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129" y="869632"/>
            <a:ext cx="2556521" cy="5353665"/>
          </a:xfrm>
          <a:prstGeom prst="rect">
            <a:avLst/>
          </a:prstGeom>
        </p:spPr>
      </p:pic>
      <p:pic>
        <p:nvPicPr>
          <p:cNvPr id="18" name="Imagen 8">
            <a:extLst>
              <a:ext uri="{FF2B5EF4-FFF2-40B4-BE49-F238E27FC236}">
                <a16:creationId xmlns:a16="http://schemas.microsoft.com/office/drawing/2014/main" id="{99529264-015B-E743-8221-1159A55E84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48262" y="1219315"/>
            <a:ext cx="3555225" cy="872935"/>
          </a:xfrm>
          <a:prstGeom prst="rect">
            <a:avLst/>
          </a:prstGeom>
        </p:spPr>
      </p:pic>
      <p:pic>
        <p:nvPicPr>
          <p:cNvPr id="19" name="RCS-COVID-19_ultimo_">
            <a:hlinkClick r:id="" action="ppaction://media"/>
            <a:extLst>
              <a:ext uri="{FF2B5EF4-FFF2-40B4-BE49-F238E27FC236}">
                <a16:creationId xmlns:a16="http://schemas.microsoft.com/office/drawing/2014/main" id="{17ED59FB-A47E-134B-9848-308A7C6D36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1084" y="1353684"/>
            <a:ext cx="2288145" cy="4500683"/>
          </a:xfrm>
          <a:prstGeom prst="rect">
            <a:avLst/>
          </a:prstGeom>
        </p:spPr>
      </p:pic>
      <p:graphicFrame>
        <p:nvGraphicFramePr>
          <p:cNvPr id="20" name="Table 8">
            <a:extLst>
              <a:ext uri="{FF2B5EF4-FFF2-40B4-BE49-F238E27FC236}">
                <a16:creationId xmlns:a16="http://schemas.microsoft.com/office/drawing/2014/main" id="{DE2CBCAF-9AE1-334F-89D0-5C091CD2835B}"/>
              </a:ext>
            </a:extLst>
          </p:cNvPr>
          <p:cNvGraphicFramePr>
            <a:graphicFrameLocks noGrp="1"/>
          </p:cNvGraphicFramePr>
          <p:nvPr/>
        </p:nvGraphicFramePr>
        <p:xfrm>
          <a:off x="6567747" y="5520605"/>
          <a:ext cx="4407891" cy="708295"/>
        </p:xfrm>
        <a:graphic>
          <a:graphicData uri="http://schemas.openxmlformats.org/drawingml/2006/table">
            <a:tbl>
              <a:tblPr firstRow="1" bandRow="1">
                <a:noFill/>
                <a:tableStyleId>{073A0DAA-6AF3-43AB-8588-CEC1D06C72B9}</a:tableStyleId>
              </a:tblPr>
              <a:tblGrid>
                <a:gridCol w="1320996">
                  <a:extLst>
                    <a:ext uri="{9D8B030D-6E8A-4147-A177-3AD203B41FA5}">
                      <a16:colId xmlns:a16="http://schemas.microsoft.com/office/drawing/2014/main" val="1511600705"/>
                    </a:ext>
                  </a:extLst>
                </a:gridCol>
                <a:gridCol w="1291152">
                  <a:extLst>
                    <a:ext uri="{9D8B030D-6E8A-4147-A177-3AD203B41FA5}">
                      <a16:colId xmlns:a16="http://schemas.microsoft.com/office/drawing/2014/main" val="2873721582"/>
                    </a:ext>
                  </a:extLst>
                </a:gridCol>
                <a:gridCol w="1795743">
                  <a:extLst>
                    <a:ext uri="{9D8B030D-6E8A-4147-A177-3AD203B41FA5}">
                      <a16:colId xmlns:a16="http://schemas.microsoft.com/office/drawing/2014/main" val="1718745803"/>
                    </a:ext>
                  </a:extLst>
                </a:gridCol>
              </a:tblGrid>
              <a:tr h="373015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baseline="0" dirty="0">
                          <a:solidFill>
                            <a:schemeClr val="tx1"/>
                          </a:solidFill>
                          <a:latin typeface="Nexa Bold" panose="02000000000000000000" pitchFamily="2" charset="0"/>
                        </a:rPr>
                        <a:t>SENT</a:t>
                      </a:r>
                      <a:endParaRPr lang="en-UA" sz="1400" b="1" i="0" baseline="0">
                        <a:solidFill>
                          <a:schemeClr val="tx1"/>
                        </a:solidFill>
                        <a:latin typeface="Nexa Bold" panose="020000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baseline="0" dirty="0">
                          <a:solidFill>
                            <a:schemeClr val="tx1"/>
                          </a:solidFill>
                          <a:latin typeface="Nexa Bold" panose="02000000000000000000" pitchFamily="2" charset="0"/>
                        </a:rPr>
                        <a:t>DELIVERED</a:t>
                      </a:r>
                      <a:endParaRPr lang="en-UA" sz="1400" b="1" i="0" baseline="0">
                        <a:solidFill>
                          <a:schemeClr val="tx1"/>
                        </a:solidFill>
                        <a:latin typeface="Nexa Bold" panose="020000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baseline="0" dirty="0">
                          <a:solidFill>
                            <a:schemeClr val="tx1"/>
                          </a:solidFill>
                          <a:latin typeface="Nexa Bold" panose="02000000000000000000" pitchFamily="2" charset="0"/>
                        </a:rPr>
                        <a:t>READ</a:t>
                      </a:r>
                      <a:endParaRPr lang="en-UA" sz="1400" b="1" i="0" baseline="0">
                        <a:solidFill>
                          <a:schemeClr val="tx1"/>
                        </a:solidFill>
                        <a:latin typeface="Nexa Bold" panose="020000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952106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baseline="0" dirty="0">
                          <a:solidFill>
                            <a:schemeClr val="tx1"/>
                          </a:solidFill>
                          <a:latin typeface="Nexa Bold" panose="02000000000000000000" pitchFamily="2" charset="0"/>
                        </a:rPr>
                        <a:t>4.03M</a:t>
                      </a:r>
                      <a:endParaRPr lang="en-UA" sz="1400" b="1" i="0" baseline="0">
                        <a:solidFill>
                          <a:schemeClr val="tx1"/>
                        </a:solidFill>
                        <a:latin typeface="Nexa Bold" panose="020000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 i="0" baseline="0" dirty="0">
                          <a:solidFill>
                            <a:schemeClr val="tx1"/>
                          </a:solidFill>
                          <a:latin typeface="Nexa Bold" panose="02000000000000000000" pitchFamily="2" charset="0"/>
                        </a:rPr>
                        <a:t>94%</a:t>
                      </a:r>
                      <a:endParaRPr lang="en-UA" sz="1400" b="1" i="0" baseline="0" dirty="0">
                        <a:solidFill>
                          <a:schemeClr val="tx1"/>
                        </a:solidFill>
                        <a:latin typeface="Nexa Bold" panose="020000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baseline="0" dirty="0">
                          <a:solidFill>
                            <a:schemeClr val="tx1"/>
                          </a:solidFill>
                          <a:latin typeface="Nexa Bold" panose="02000000000000000000" pitchFamily="2" charset="0"/>
                        </a:rPr>
                        <a:t>36%</a:t>
                      </a:r>
                      <a:endParaRPr lang="en-UA" sz="1400" b="1" i="0" baseline="0">
                        <a:solidFill>
                          <a:schemeClr val="tx1"/>
                        </a:solidFill>
                        <a:latin typeface="Nexa Bold" panose="02000000000000000000" pitchFamily="2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1559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594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9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MEF NEW">
      <a:dk1>
        <a:srgbClr val="000000"/>
      </a:dk1>
      <a:lt1>
        <a:srgbClr val="FFFFFF"/>
      </a:lt1>
      <a:dk2>
        <a:srgbClr val="0D0030"/>
      </a:dk2>
      <a:lt2>
        <a:srgbClr val="5BC2F2"/>
      </a:lt2>
      <a:accent1>
        <a:srgbClr val="F17F18"/>
      </a:accent1>
      <a:accent2>
        <a:srgbClr val="7ABD31"/>
      </a:accent2>
      <a:accent3>
        <a:srgbClr val="2397D5"/>
      </a:accent3>
      <a:accent4>
        <a:srgbClr val="20257C"/>
      </a:accent4>
      <a:accent5>
        <a:srgbClr val="185FAD"/>
      </a:accent5>
      <a:accent6>
        <a:srgbClr val="E10F74"/>
      </a:accent6>
      <a:hlink>
        <a:srgbClr val="41ADE2"/>
      </a:hlink>
      <a:folHlink>
        <a:srgbClr val="E3006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96B2A7CF71BC469AC1AE88DABE4ABD" ma:contentTypeVersion="13" ma:contentTypeDescription="Create a new document." ma:contentTypeScope="" ma:versionID="3753edc7cb26fce156e8814bda6d0170">
  <xsd:schema xmlns:xsd="http://www.w3.org/2001/XMLSchema" xmlns:xs="http://www.w3.org/2001/XMLSchema" xmlns:p="http://schemas.microsoft.com/office/2006/metadata/properties" xmlns:ns2="b0df5a44-fa66-4b3a-a3e2-24ae11c280ab" xmlns:ns3="d29c0461-36ee-41fc-b63c-8de5dd7e87a8" targetNamespace="http://schemas.microsoft.com/office/2006/metadata/properties" ma:root="true" ma:fieldsID="268bffcd2da3f2447cea00525c62a638" ns2:_="" ns3:_="">
    <xsd:import namespace="b0df5a44-fa66-4b3a-a3e2-24ae11c280ab"/>
    <xsd:import namespace="d29c0461-36ee-41fc-b63c-8de5dd7e87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df5a44-fa66-4b3a-a3e2-24ae11c280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9c0461-36ee-41fc-b63c-8de5dd7e87a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9A3D752-56B3-46F6-B045-007050F07B66}"/>
</file>

<file path=customXml/itemProps2.xml><?xml version="1.0" encoding="utf-8"?>
<ds:datastoreItem xmlns:ds="http://schemas.openxmlformats.org/officeDocument/2006/customXml" ds:itemID="{6DFFF494-1D8C-4C2E-849C-46538BFB9428}"/>
</file>

<file path=customXml/itemProps3.xml><?xml version="1.0" encoding="utf-8"?>
<ds:datastoreItem xmlns:ds="http://schemas.openxmlformats.org/officeDocument/2006/customXml" ds:itemID="{6D6B2C55-074C-4D64-8818-BD67269730F4}"/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221</Words>
  <Application>Microsoft Macintosh PowerPoint</Application>
  <PresentationFormat>Widescreen</PresentationFormat>
  <Paragraphs>42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Nexa Bold</vt:lpstr>
      <vt:lpstr>Nexa Light</vt:lpstr>
      <vt:lpstr>1_Office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MNO: WELCOME (ORANGE ROMANIA)</dc:title>
  <dc:creator>Guilherme Sartori</dc:creator>
  <cp:lastModifiedBy>Guilherme Sartori</cp:lastModifiedBy>
  <cp:revision>16</cp:revision>
  <dcterms:created xsi:type="dcterms:W3CDTF">2022-04-18T14:37:50Z</dcterms:created>
  <dcterms:modified xsi:type="dcterms:W3CDTF">2022-04-18T14:45:57Z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0x0101002296B2A7CF71BC469AC1AE88DABE4ABD</vt:lpwstr>
  </property>
</Properties>
</file>